
<file path=[Content_Types].xml><?xml version="1.0" encoding="utf-8"?>
<Types xmlns="http://schemas.openxmlformats.org/package/2006/content-types">
  <Default Extension="png" ContentType="image/png"/>
  <Default Extension="glb" ContentType="model/gltf.binary"/>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71" r:id="rId3"/>
    <p:sldId id="274" r:id="rId4"/>
    <p:sldId id="276" r:id="rId5"/>
    <p:sldId id="284" r:id="rId6"/>
    <p:sldId id="273" r:id="rId7"/>
    <p:sldId id="265" r:id="rId8"/>
    <p:sldId id="262" r:id="rId9"/>
    <p:sldId id="285" r:id="rId10"/>
    <p:sldId id="286" r:id="rId11"/>
    <p:sldId id="281" r:id="rId12"/>
    <p:sldId id="277" r:id="rId13"/>
    <p:sldId id="270" r:id="rId14"/>
    <p:sldId id="27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114" d="100"/>
          <a:sy n="114" d="100"/>
        </p:scale>
        <p:origin x="47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F1A35F2-1DA6-41F5-96C3-82BA849B5B11}" type="doc">
      <dgm:prSet loTypeId="urn:microsoft.com/office/officeart/2005/8/layout/vList6" loCatId="process" qsTypeId="urn:microsoft.com/office/officeart/2005/8/quickstyle/simple1" qsCatId="simple" csTypeId="urn:microsoft.com/office/officeart/2005/8/colors/accent1_2" csCatId="accent1" phldr="1"/>
      <dgm:spPr/>
      <dgm:t>
        <a:bodyPr/>
        <a:lstStyle/>
        <a:p>
          <a:endParaRPr lang="en-US"/>
        </a:p>
      </dgm:t>
    </dgm:pt>
    <dgm:pt modelId="{6CF910D5-D254-4DDD-A6FD-CD27E2E9A574}">
      <dgm:prSet phldrT="[Text]"/>
      <dgm:spPr/>
      <dgm:t>
        <a:bodyPr/>
        <a:lstStyle/>
        <a:p>
          <a:r>
            <a:rPr lang="en-US" dirty="0"/>
            <a:t>Local visitors and tourists</a:t>
          </a:r>
        </a:p>
      </dgm:t>
    </dgm:pt>
    <dgm:pt modelId="{60AACCFA-6025-45E7-81B7-8414AAF64E9C}" type="parTrans" cxnId="{60C8317E-DCCA-45BC-A3A7-AD909F748959}">
      <dgm:prSet/>
      <dgm:spPr/>
      <dgm:t>
        <a:bodyPr/>
        <a:lstStyle/>
        <a:p>
          <a:endParaRPr lang="en-US"/>
        </a:p>
      </dgm:t>
    </dgm:pt>
    <dgm:pt modelId="{F49F7E7D-6EA3-4BDC-BA89-23754D411C08}" type="sibTrans" cxnId="{60C8317E-DCCA-45BC-A3A7-AD909F748959}">
      <dgm:prSet/>
      <dgm:spPr/>
      <dgm:t>
        <a:bodyPr/>
        <a:lstStyle/>
        <a:p>
          <a:endParaRPr lang="en-US"/>
        </a:p>
      </dgm:t>
    </dgm:pt>
    <dgm:pt modelId="{65E2396C-C160-4618-915A-DC6067991C2A}">
      <dgm:prSet phldrT="[Text]"/>
      <dgm:spPr/>
      <dgm:t>
        <a:bodyPr/>
        <a:lstStyle/>
        <a:p>
          <a:r>
            <a:rPr lang="en-US" dirty="0"/>
            <a:t>Offers</a:t>
          </a:r>
        </a:p>
      </dgm:t>
    </dgm:pt>
    <dgm:pt modelId="{C8A2F97D-F814-4BED-A5E4-31B45C29E451}" type="parTrans" cxnId="{4EB6AAB6-18A9-4D0E-A27B-6512F8143322}">
      <dgm:prSet/>
      <dgm:spPr/>
      <dgm:t>
        <a:bodyPr/>
        <a:lstStyle/>
        <a:p>
          <a:endParaRPr lang="en-US"/>
        </a:p>
      </dgm:t>
    </dgm:pt>
    <dgm:pt modelId="{58EE9AA6-2082-4420-A626-65B18251FA39}" type="sibTrans" cxnId="{4EB6AAB6-18A9-4D0E-A27B-6512F8143322}">
      <dgm:prSet/>
      <dgm:spPr/>
      <dgm:t>
        <a:bodyPr/>
        <a:lstStyle/>
        <a:p>
          <a:endParaRPr lang="en-US"/>
        </a:p>
      </dgm:t>
    </dgm:pt>
    <dgm:pt modelId="{262266EB-A381-423C-BD82-F483F0BEB23D}">
      <dgm:prSet phldrT="[Text]"/>
      <dgm:spPr/>
      <dgm:t>
        <a:bodyPr/>
        <a:lstStyle/>
        <a:p>
          <a:r>
            <a:rPr lang="en-US" dirty="0"/>
            <a:t>Happenings</a:t>
          </a:r>
        </a:p>
      </dgm:t>
    </dgm:pt>
    <dgm:pt modelId="{765A5F0E-4689-4229-ADE0-79917A7DC372}" type="parTrans" cxnId="{85572543-C920-4E7D-B67B-68DBE48194DD}">
      <dgm:prSet/>
      <dgm:spPr/>
      <dgm:t>
        <a:bodyPr/>
        <a:lstStyle/>
        <a:p>
          <a:endParaRPr lang="en-US"/>
        </a:p>
      </dgm:t>
    </dgm:pt>
    <dgm:pt modelId="{AE4CB544-31E8-4386-A9BA-2E0D20A8666D}" type="sibTrans" cxnId="{85572543-C920-4E7D-B67B-68DBE48194DD}">
      <dgm:prSet/>
      <dgm:spPr/>
      <dgm:t>
        <a:bodyPr/>
        <a:lstStyle/>
        <a:p>
          <a:endParaRPr lang="en-US"/>
        </a:p>
      </dgm:t>
    </dgm:pt>
    <dgm:pt modelId="{0E06A6BD-90E5-4FAA-A11A-4929D50D905E}">
      <dgm:prSet phldrT="[Text]"/>
      <dgm:spPr/>
      <dgm:t>
        <a:bodyPr/>
        <a:lstStyle/>
        <a:p>
          <a:r>
            <a:rPr lang="en-US" dirty="0"/>
            <a:t>Local businesses</a:t>
          </a:r>
        </a:p>
      </dgm:t>
    </dgm:pt>
    <dgm:pt modelId="{C57E28A3-8EEC-474E-98EC-C4C1CECD0B24}" type="parTrans" cxnId="{11423BBA-657B-4E15-9585-C489431E8A07}">
      <dgm:prSet/>
      <dgm:spPr/>
      <dgm:t>
        <a:bodyPr/>
        <a:lstStyle/>
        <a:p>
          <a:endParaRPr lang="en-US"/>
        </a:p>
      </dgm:t>
    </dgm:pt>
    <dgm:pt modelId="{CF9C2CE9-0FA5-4E7B-A35A-434CCB7DE4E2}" type="sibTrans" cxnId="{11423BBA-657B-4E15-9585-C489431E8A07}">
      <dgm:prSet/>
      <dgm:spPr/>
      <dgm:t>
        <a:bodyPr/>
        <a:lstStyle/>
        <a:p>
          <a:endParaRPr lang="en-US"/>
        </a:p>
      </dgm:t>
    </dgm:pt>
    <dgm:pt modelId="{67EA6EB8-1141-4834-BA0E-7909B7F568D0}">
      <dgm:prSet phldrT="[Text]"/>
      <dgm:spPr/>
      <dgm:t>
        <a:bodyPr/>
        <a:lstStyle/>
        <a:p>
          <a:r>
            <a:rPr lang="en-US" dirty="0"/>
            <a:t>Offers</a:t>
          </a:r>
        </a:p>
      </dgm:t>
    </dgm:pt>
    <dgm:pt modelId="{8C753CA4-D058-406B-A6CF-0C1355D60429}" type="parTrans" cxnId="{2D11471F-9AE2-4A09-8040-AF197267C3D7}">
      <dgm:prSet/>
      <dgm:spPr/>
      <dgm:t>
        <a:bodyPr/>
        <a:lstStyle/>
        <a:p>
          <a:endParaRPr lang="en-US"/>
        </a:p>
      </dgm:t>
    </dgm:pt>
    <dgm:pt modelId="{A8C7E87F-5661-4F7B-B04B-87EA0407E4A6}" type="sibTrans" cxnId="{2D11471F-9AE2-4A09-8040-AF197267C3D7}">
      <dgm:prSet/>
      <dgm:spPr/>
      <dgm:t>
        <a:bodyPr/>
        <a:lstStyle/>
        <a:p>
          <a:endParaRPr lang="en-US"/>
        </a:p>
      </dgm:t>
    </dgm:pt>
    <dgm:pt modelId="{3BDC050A-B195-49FF-B8E8-073F46D5CA36}">
      <dgm:prSet phldrT="[Text]"/>
      <dgm:spPr/>
      <dgm:t>
        <a:bodyPr/>
        <a:lstStyle/>
        <a:p>
          <a:r>
            <a:rPr lang="en-US" dirty="0"/>
            <a:t>Events</a:t>
          </a:r>
        </a:p>
      </dgm:t>
    </dgm:pt>
    <dgm:pt modelId="{4EE3C407-FB2B-4131-B070-117657B2EF62}" type="parTrans" cxnId="{70216439-71D9-4D06-A9E3-F3E16713E612}">
      <dgm:prSet/>
      <dgm:spPr/>
      <dgm:t>
        <a:bodyPr/>
        <a:lstStyle/>
        <a:p>
          <a:endParaRPr lang="en-US"/>
        </a:p>
      </dgm:t>
    </dgm:pt>
    <dgm:pt modelId="{97E40701-2EDE-44ED-A2AA-83BD40DB4ED9}" type="sibTrans" cxnId="{70216439-71D9-4D06-A9E3-F3E16713E612}">
      <dgm:prSet/>
      <dgm:spPr/>
      <dgm:t>
        <a:bodyPr/>
        <a:lstStyle/>
        <a:p>
          <a:endParaRPr lang="en-US"/>
        </a:p>
      </dgm:t>
    </dgm:pt>
    <dgm:pt modelId="{6327356D-FF27-4054-A53A-889BF6711FAB}">
      <dgm:prSet phldrT="[Text]"/>
      <dgm:spPr/>
      <dgm:t>
        <a:bodyPr/>
        <a:lstStyle/>
        <a:p>
          <a:r>
            <a:rPr lang="en-US" dirty="0"/>
            <a:t>News</a:t>
          </a:r>
        </a:p>
      </dgm:t>
    </dgm:pt>
    <dgm:pt modelId="{8DEF2557-8C7C-4EDC-AC75-21C9F7492717}" type="parTrans" cxnId="{5D321DC0-E848-473A-884B-DC1823B2D08A}">
      <dgm:prSet/>
      <dgm:spPr/>
      <dgm:t>
        <a:bodyPr/>
        <a:lstStyle/>
        <a:p>
          <a:endParaRPr lang="en-US"/>
        </a:p>
      </dgm:t>
    </dgm:pt>
    <dgm:pt modelId="{4719FF57-8F9C-4653-B37F-C54E8147EA47}" type="sibTrans" cxnId="{5D321DC0-E848-473A-884B-DC1823B2D08A}">
      <dgm:prSet/>
      <dgm:spPr/>
      <dgm:t>
        <a:bodyPr/>
        <a:lstStyle/>
        <a:p>
          <a:endParaRPr lang="en-US"/>
        </a:p>
      </dgm:t>
    </dgm:pt>
    <dgm:pt modelId="{AF4C166D-47FB-4B08-A197-C6B6F9EFEF6D}">
      <dgm:prSet phldrT="[Text]"/>
      <dgm:spPr/>
      <dgm:t>
        <a:bodyPr/>
        <a:lstStyle/>
        <a:p>
          <a:r>
            <a:rPr lang="en-US" dirty="0"/>
            <a:t>Property owners</a:t>
          </a:r>
        </a:p>
      </dgm:t>
    </dgm:pt>
    <dgm:pt modelId="{45A8AC76-3E56-4C0C-8CD6-32DCF97430E5}" type="parTrans" cxnId="{43FD3483-F471-4F67-BF05-EE161A4915F3}">
      <dgm:prSet/>
      <dgm:spPr/>
      <dgm:t>
        <a:bodyPr/>
        <a:lstStyle/>
        <a:p>
          <a:endParaRPr lang="en-US"/>
        </a:p>
      </dgm:t>
    </dgm:pt>
    <dgm:pt modelId="{0A6C203F-792F-4611-B270-E4EF19287109}" type="sibTrans" cxnId="{43FD3483-F471-4F67-BF05-EE161A4915F3}">
      <dgm:prSet/>
      <dgm:spPr/>
      <dgm:t>
        <a:bodyPr/>
        <a:lstStyle/>
        <a:p>
          <a:endParaRPr lang="en-US"/>
        </a:p>
      </dgm:t>
    </dgm:pt>
    <dgm:pt modelId="{AB3A556E-5A82-4784-B619-361976AFA009}">
      <dgm:prSet phldrT="[Text]"/>
      <dgm:spPr/>
      <dgm:t>
        <a:bodyPr/>
        <a:lstStyle/>
        <a:p>
          <a:r>
            <a:rPr lang="en-US" dirty="0"/>
            <a:t>Added services</a:t>
          </a:r>
        </a:p>
      </dgm:t>
    </dgm:pt>
    <dgm:pt modelId="{EA5D761B-333E-47DC-9974-6C64E9A18121}" type="parTrans" cxnId="{F2604D0E-BC66-4522-B846-91264A9E6B40}">
      <dgm:prSet/>
      <dgm:spPr/>
      <dgm:t>
        <a:bodyPr/>
        <a:lstStyle/>
        <a:p>
          <a:endParaRPr lang="en-US"/>
        </a:p>
      </dgm:t>
    </dgm:pt>
    <dgm:pt modelId="{4CB470E5-9ED3-440B-8B5B-F89DB26589F9}" type="sibTrans" cxnId="{F2604D0E-BC66-4522-B846-91264A9E6B40}">
      <dgm:prSet/>
      <dgm:spPr/>
      <dgm:t>
        <a:bodyPr/>
        <a:lstStyle/>
        <a:p>
          <a:endParaRPr lang="en-US"/>
        </a:p>
      </dgm:t>
    </dgm:pt>
    <dgm:pt modelId="{20B473D6-E4D9-484E-BDE0-14F0A8D327BD}">
      <dgm:prSet phldrT="[Text]"/>
      <dgm:spPr/>
      <dgm:t>
        <a:bodyPr/>
        <a:lstStyle/>
        <a:p>
          <a:r>
            <a:rPr lang="en-US" dirty="0"/>
            <a:t>Exclusivity</a:t>
          </a:r>
        </a:p>
      </dgm:t>
    </dgm:pt>
    <dgm:pt modelId="{1221D748-04BA-49CC-AD3B-5281FA39B8E4}" type="parTrans" cxnId="{C9EDC8EE-0022-474C-B373-A63FC5CDE280}">
      <dgm:prSet/>
      <dgm:spPr/>
      <dgm:t>
        <a:bodyPr/>
        <a:lstStyle/>
        <a:p>
          <a:endParaRPr lang="en-US"/>
        </a:p>
      </dgm:t>
    </dgm:pt>
    <dgm:pt modelId="{14F54721-8944-4C28-A115-36ACBEFD1F39}" type="sibTrans" cxnId="{C9EDC8EE-0022-474C-B373-A63FC5CDE280}">
      <dgm:prSet/>
      <dgm:spPr/>
      <dgm:t>
        <a:bodyPr/>
        <a:lstStyle/>
        <a:p>
          <a:endParaRPr lang="en-US"/>
        </a:p>
      </dgm:t>
    </dgm:pt>
    <dgm:pt modelId="{5FD571A9-3089-43B2-B0D3-00CC563697EE}" type="pres">
      <dgm:prSet presAssocID="{EF1A35F2-1DA6-41F5-96C3-82BA849B5B11}" presName="Name0" presStyleCnt="0">
        <dgm:presLayoutVars>
          <dgm:dir/>
          <dgm:animLvl val="lvl"/>
          <dgm:resizeHandles/>
        </dgm:presLayoutVars>
      </dgm:prSet>
      <dgm:spPr/>
    </dgm:pt>
    <dgm:pt modelId="{791C5807-ACC1-4146-8534-6D370B164F7C}" type="pres">
      <dgm:prSet presAssocID="{6CF910D5-D254-4DDD-A6FD-CD27E2E9A574}" presName="linNode" presStyleCnt="0"/>
      <dgm:spPr/>
    </dgm:pt>
    <dgm:pt modelId="{44DA0D3C-00EE-4425-A38F-03070636C8C4}" type="pres">
      <dgm:prSet presAssocID="{6CF910D5-D254-4DDD-A6FD-CD27E2E9A574}" presName="parentShp" presStyleLbl="node1" presStyleIdx="0" presStyleCnt="3">
        <dgm:presLayoutVars>
          <dgm:bulletEnabled val="1"/>
        </dgm:presLayoutVars>
      </dgm:prSet>
      <dgm:spPr/>
    </dgm:pt>
    <dgm:pt modelId="{897F3D28-F5C5-4368-8DBD-67A259CF330C}" type="pres">
      <dgm:prSet presAssocID="{6CF910D5-D254-4DDD-A6FD-CD27E2E9A574}" presName="childShp" presStyleLbl="bgAccFollowNode1" presStyleIdx="0" presStyleCnt="3">
        <dgm:presLayoutVars>
          <dgm:bulletEnabled val="1"/>
        </dgm:presLayoutVars>
      </dgm:prSet>
      <dgm:spPr/>
    </dgm:pt>
    <dgm:pt modelId="{A39F9E0C-F1E7-43A6-A6DD-11CFC231AEBF}" type="pres">
      <dgm:prSet presAssocID="{F49F7E7D-6EA3-4BDC-BA89-23754D411C08}" presName="spacing" presStyleCnt="0"/>
      <dgm:spPr/>
    </dgm:pt>
    <dgm:pt modelId="{2344ACD0-AB41-42B5-82FE-55250B5593FD}" type="pres">
      <dgm:prSet presAssocID="{0E06A6BD-90E5-4FAA-A11A-4929D50D905E}" presName="linNode" presStyleCnt="0"/>
      <dgm:spPr/>
    </dgm:pt>
    <dgm:pt modelId="{03FAD826-9C48-4537-B47A-F6AE96675CF1}" type="pres">
      <dgm:prSet presAssocID="{0E06A6BD-90E5-4FAA-A11A-4929D50D905E}" presName="parentShp" presStyleLbl="node1" presStyleIdx="1" presStyleCnt="3">
        <dgm:presLayoutVars>
          <dgm:bulletEnabled val="1"/>
        </dgm:presLayoutVars>
      </dgm:prSet>
      <dgm:spPr/>
    </dgm:pt>
    <dgm:pt modelId="{251227BE-D144-4550-876F-319B060BDA68}" type="pres">
      <dgm:prSet presAssocID="{0E06A6BD-90E5-4FAA-A11A-4929D50D905E}" presName="childShp" presStyleLbl="bgAccFollowNode1" presStyleIdx="1" presStyleCnt="3">
        <dgm:presLayoutVars>
          <dgm:bulletEnabled val="1"/>
        </dgm:presLayoutVars>
      </dgm:prSet>
      <dgm:spPr/>
    </dgm:pt>
    <dgm:pt modelId="{7DFADC92-6A39-44E4-B28B-6A2C87724CEF}" type="pres">
      <dgm:prSet presAssocID="{CF9C2CE9-0FA5-4E7B-A35A-434CCB7DE4E2}" presName="spacing" presStyleCnt="0"/>
      <dgm:spPr/>
    </dgm:pt>
    <dgm:pt modelId="{0F2DF531-2838-4B44-805D-9FDDFEF11ED3}" type="pres">
      <dgm:prSet presAssocID="{AF4C166D-47FB-4B08-A197-C6B6F9EFEF6D}" presName="linNode" presStyleCnt="0"/>
      <dgm:spPr/>
    </dgm:pt>
    <dgm:pt modelId="{D4FE2C42-BFBB-45C1-8487-3BC8FE577285}" type="pres">
      <dgm:prSet presAssocID="{AF4C166D-47FB-4B08-A197-C6B6F9EFEF6D}" presName="parentShp" presStyleLbl="node1" presStyleIdx="2" presStyleCnt="3">
        <dgm:presLayoutVars>
          <dgm:bulletEnabled val="1"/>
        </dgm:presLayoutVars>
      </dgm:prSet>
      <dgm:spPr/>
    </dgm:pt>
    <dgm:pt modelId="{A52856D1-C3DF-4ACC-BF5D-9E910B0B8438}" type="pres">
      <dgm:prSet presAssocID="{AF4C166D-47FB-4B08-A197-C6B6F9EFEF6D}" presName="childShp" presStyleLbl="bgAccFollowNode1" presStyleIdx="2" presStyleCnt="3">
        <dgm:presLayoutVars>
          <dgm:bulletEnabled val="1"/>
        </dgm:presLayoutVars>
      </dgm:prSet>
      <dgm:spPr/>
    </dgm:pt>
  </dgm:ptLst>
  <dgm:cxnLst>
    <dgm:cxn modelId="{F0468B02-2731-45A6-9A27-63733B3E3908}" type="presOf" srcId="{0E06A6BD-90E5-4FAA-A11A-4929D50D905E}" destId="{03FAD826-9C48-4537-B47A-F6AE96675CF1}" srcOrd="0" destOrd="0" presId="urn:microsoft.com/office/officeart/2005/8/layout/vList6"/>
    <dgm:cxn modelId="{F2604D0E-BC66-4522-B846-91264A9E6B40}" srcId="{AF4C166D-47FB-4B08-A197-C6B6F9EFEF6D}" destId="{AB3A556E-5A82-4784-B619-361976AFA009}" srcOrd="0" destOrd="0" parTransId="{EA5D761B-333E-47DC-9974-6C64E9A18121}" sibTransId="{4CB470E5-9ED3-440B-8B5B-F89DB26589F9}"/>
    <dgm:cxn modelId="{6057501B-50E1-48F3-ACBF-C4C46ED85CFC}" type="presOf" srcId="{67EA6EB8-1141-4834-BA0E-7909B7F568D0}" destId="{251227BE-D144-4550-876F-319B060BDA68}" srcOrd="0" destOrd="0" presId="urn:microsoft.com/office/officeart/2005/8/layout/vList6"/>
    <dgm:cxn modelId="{2D11471F-9AE2-4A09-8040-AF197267C3D7}" srcId="{0E06A6BD-90E5-4FAA-A11A-4929D50D905E}" destId="{67EA6EB8-1141-4834-BA0E-7909B7F568D0}" srcOrd="0" destOrd="0" parTransId="{8C753CA4-D058-406B-A6CF-0C1355D60429}" sibTransId="{A8C7E87F-5661-4F7B-B04B-87EA0407E4A6}"/>
    <dgm:cxn modelId="{70B2002A-DDED-44F6-BC1B-75BA6FCE1EE6}" type="presOf" srcId="{6CF910D5-D254-4DDD-A6FD-CD27E2E9A574}" destId="{44DA0D3C-00EE-4425-A38F-03070636C8C4}" srcOrd="0" destOrd="0" presId="urn:microsoft.com/office/officeart/2005/8/layout/vList6"/>
    <dgm:cxn modelId="{777B462A-47B3-44A6-A53F-A0E80981101C}" type="presOf" srcId="{3BDC050A-B195-49FF-B8E8-073F46D5CA36}" destId="{897F3D28-F5C5-4368-8DBD-67A259CF330C}" srcOrd="0" destOrd="1" presId="urn:microsoft.com/office/officeart/2005/8/layout/vList6"/>
    <dgm:cxn modelId="{70216439-71D9-4D06-A9E3-F3E16713E612}" srcId="{6CF910D5-D254-4DDD-A6FD-CD27E2E9A574}" destId="{3BDC050A-B195-49FF-B8E8-073F46D5CA36}" srcOrd="1" destOrd="0" parTransId="{4EE3C407-FB2B-4131-B070-117657B2EF62}" sibTransId="{97E40701-2EDE-44ED-A2AA-83BD40DB4ED9}"/>
    <dgm:cxn modelId="{B302C139-0A22-4780-AC2A-2B45BC9D349A}" type="presOf" srcId="{65E2396C-C160-4618-915A-DC6067991C2A}" destId="{897F3D28-F5C5-4368-8DBD-67A259CF330C}" srcOrd="0" destOrd="0" presId="urn:microsoft.com/office/officeart/2005/8/layout/vList6"/>
    <dgm:cxn modelId="{85572543-C920-4E7D-B67B-68DBE48194DD}" srcId="{6CF910D5-D254-4DDD-A6FD-CD27E2E9A574}" destId="{262266EB-A381-423C-BD82-F483F0BEB23D}" srcOrd="2" destOrd="0" parTransId="{765A5F0E-4689-4229-ADE0-79917A7DC372}" sibTransId="{AE4CB544-31E8-4386-A9BA-2E0D20A8666D}"/>
    <dgm:cxn modelId="{799ECB4B-1545-4D56-A523-E35473D5A254}" type="presOf" srcId="{6327356D-FF27-4054-A53A-889BF6711FAB}" destId="{251227BE-D144-4550-876F-319B060BDA68}" srcOrd="0" destOrd="1" presId="urn:microsoft.com/office/officeart/2005/8/layout/vList6"/>
    <dgm:cxn modelId="{E1C62D4D-DD15-4FB5-A4B9-7753772D487A}" type="presOf" srcId="{20B473D6-E4D9-484E-BDE0-14F0A8D327BD}" destId="{A52856D1-C3DF-4ACC-BF5D-9E910B0B8438}" srcOrd="0" destOrd="1" presId="urn:microsoft.com/office/officeart/2005/8/layout/vList6"/>
    <dgm:cxn modelId="{4A43846F-5461-4F34-BC6F-AB9F85AFD23B}" type="presOf" srcId="{AB3A556E-5A82-4784-B619-361976AFA009}" destId="{A52856D1-C3DF-4ACC-BF5D-9E910B0B8438}" srcOrd="0" destOrd="0" presId="urn:microsoft.com/office/officeart/2005/8/layout/vList6"/>
    <dgm:cxn modelId="{0FDBCB70-6020-48DA-A0FB-03E39CA2E345}" type="presOf" srcId="{AF4C166D-47FB-4B08-A197-C6B6F9EFEF6D}" destId="{D4FE2C42-BFBB-45C1-8487-3BC8FE577285}" srcOrd="0" destOrd="0" presId="urn:microsoft.com/office/officeart/2005/8/layout/vList6"/>
    <dgm:cxn modelId="{60C8317E-DCCA-45BC-A3A7-AD909F748959}" srcId="{EF1A35F2-1DA6-41F5-96C3-82BA849B5B11}" destId="{6CF910D5-D254-4DDD-A6FD-CD27E2E9A574}" srcOrd="0" destOrd="0" parTransId="{60AACCFA-6025-45E7-81B7-8414AAF64E9C}" sibTransId="{F49F7E7D-6EA3-4BDC-BA89-23754D411C08}"/>
    <dgm:cxn modelId="{43FD3483-F471-4F67-BF05-EE161A4915F3}" srcId="{EF1A35F2-1DA6-41F5-96C3-82BA849B5B11}" destId="{AF4C166D-47FB-4B08-A197-C6B6F9EFEF6D}" srcOrd="2" destOrd="0" parTransId="{45A8AC76-3E56-4C0C-8CD6-32DCF97430E5}" sibTransId="{0A6C203F-792F-4611-B270-E4EF19287109}"/>
    <dgm:cxn modelId="{170F008B-26EF-4A36-AC11-21B5ED32A5FA}" type="presOf" srcId="{EF1A35F2-1DA6-41F5-96C3-82BA849B5B11}" destId="{5FD571A9-3089-43B2-B0D3-00CC563697EE}" srcOrd="0" destOrd="0" presId="urn:microsoft.com/office/officeart/2005/8/layout/vList6"/>
    <dgm:cxn modelId="{4EB6AAB6-18A9-4D0E-A27B-6512F8143322}" srcId="{6CF910D5-D254-4DDD-A6FD-CD27E2E9A574}" destId="{65E2396C-C160-4618-915A-DC6067991C2A}" srcOrd="0" destOrd="0" parTransId="{C8A2F97D-F814-4BED-A5E4-31B45C29E451}" sibTransId="{58EE9AA6-2082-4420-A626-65B18251FA39}"/>
    <dgm:cxn modelId="{8C13F9B9-EBE1-401C-AEE3-DED3F4F50D88}" type="presOf" srcId="{262266EB-A381-423C-BD82-F483F0BEB23D}" destId="{897F3D28-F5C5-4368-8DBD-67A259CF330C}" srcOrd="0" destOrd="2" presId="urn:microsoft.com/office/officeart/2005/8/layout/vList6"/>
    <dgm:cxn modelId="{11423BBA-657B-4E15-9585-C489431E8A07}" srcId="{EF1A35F2-1DA6-41F5-96C3-82BA849B5B11}" destId="{0E06A6BD-90E5-4FAA-A11A-4929D50D905E}" srcOrd="1" destOrd="0" parTransId="{C57E28A3-8EEC-474E-98EC-C4C1CECD0B24}" sibTransId="{CF9C2CE9-0FA5-4E7B-A35A-434CCB7DE4E2}"/>
    <dgm:cxn modelId="{5D321DC0-E848-473A-884B-DC1823B2D08A}" srcId="{0E06A6BD-90E5-4FAA-A11A-4929D50D905E}" destId="{6327356D-FF27-4054-A53A-889BF6711FAB}" srcOrd="1" destOrd="0" parTransId="{8DEF2557-8C7C-4EDC-AC75-21C9F7492717}" sibTransId="{4719FF57-8F9C-4653-B37F-C54E8147EA47}"/>
    <dgm:cxn modelId="{C9EDC8EE-0022-474C-B373-A63FC5CDE280}" srcId="{AF4C166D-47FB-4B08-A197-C6B6F9EFEF6D}" destId="{20B473D6-E4D9-484E-BDE0-14F0A8D327BD}" srcOrd="1" destOrd="0" parTransId="{1221D748-04BA-49CC-AD3B-5281FA39B8E4}" sibTransId="{14F54721-8944-4C28-A115-36ACBEFD1F39}"/>
    <dgm:cxn modelId="{7B741071-22ED-4F6D-B6E0-DF02CF213F9F}" type="presParOf" srcId="{5FD571A9-3089-43B2-B0D3-00CC563697EE}" destId="{791C5807-ACC1-4146-8534-6D370B164F7C}" srcOrd="0" destOrd="0" presId="urn:microsoft.com/office/officeart/2005/8/layout/vList6"/>
    <dgm:cxn modelId="{5CF69C25-5FB0-4F0F-88BE-038E1165D5C9}" type="presParOf" srcId="{791C5807-ACC1-4146-8534-6D370B164F7C}" destId="{44DA0D3C-00EE-4425-A38F-03070636C8C4}" srcOrd="0" destOrd="0" presId="urn:microsoft.com/office/officeart/2005/8/layout/vList6"/>
    <dgm:cxn modelId="{E30D52EB-BDCE-4D4E-A221-DD8F29F5312E}" type="presParOf" srcId="{791C5807-ACC1-4146-8534-6D370B164F7C}" destId="{897F3D28-F5C5-4368-8DBD-67A259CF330C}" srcOrd="1" destOrd="0" presId="urn:microsoft.com/office/officeart/2005/8/layout/vList6"/>
    <dgm:cxn modelId="{6A476B0E-4F45-4AE1-ADBD-35D8899E28D6}" type="presParOf" srcId="{5FD571A9-3089-43B2-B0D3-00CC563697EE}" destId="{A39F9E0C-F1E7-43A6-A6DD-11CFC231AEBF}" srcOrd="1" destOrd="0" presId="urn:microsoft.com/office/officeart/2005/8/layout/vList6"/>
    <dgm:cxn modelId="{457205CF-9533-4CFC-BF04-222C61EF6956}" type="presParOf" srcId="{5FD571A9-3089-43B2-B0D3-00CC563697EE}" destId="{2344ACD0-AB41-42B5-82FE-55250B5593FD}" srcOrd="2" destOrd="0" presId="urn:microsoft.com/office/officeart/2005/8/layout/vList6"/>
    <dgm:cxn modelId="{F7584ECE-5E4D-49F3-A594-B6DA797048E1}" type="presParOf" srcId="{2344ACD0-AB41-42B5-82FE-55250B5593FD}" destId="{03FAD826-9C48-4537-B47A-F6AE96675CF1}" srcOrd="0" destOrd="0" presId="urn:microsoft.com/office/officeart/2005/8/layout/vList6"/>
    <dgm:cxn modelId="{5353FC74-9C45-4313-BC8B-D694405C4022}" type="presParOf" srcId="{2344ACD0-AB41-42B5-82FE-55250B5593FD}" destId="{251227BE-D144-4550-876F-319B060BDA68}" srcOrd="1" destOrd="0" presId="urn:microsoft.com/office/officeart/2005/8/layout/vList6"/>
    <dgm:cxn modelId="{2EAACC41-8352-4E91-B471-A137CDBFE344}" type="presParOf" srcId="{5FD571A9-3089-43B2-B0D3-00CC563697EE}" destId="{7DFADC92-6A39-44E4-B28B-6A2C87724CEF}" srcOrd="3" destOrd="0" presId="urn:microsoft.com/office/officeart/2005/8/layout/vList6"/>
    <dgm:cxn modelId="{8960CA63-3961-42CE-9F7A-82766FBF326B}" type="presParOf" srcId="{5FD571A9-3089-43B2-B0D3-00CC563697EE}" destId="{0F2DF531-2838-4B44-805D-9FDDFEF11ED3}" srcOrd="4" destOrd="0" presId="urn:microsoft.com/office/officeart/2005/8/layout/vList6"/>
    <dgm:cxn modelId="{EEE2CA64-D6DF-4B03-BD59-4265256F3DA1}" type="presParOf" srcId="{0F2DF531-2838-4B44-805D-9FDDFEF11ED3}" destId="{D4FE2C42-BFBB-45C1-8487-3BC8FE577285}" srcOrd="0" destOrd="0" presId="urn:microsoft.com/office/officeart/2005/8/layout/vList6"/>
    <dgm:cxn modelId="{76C959D5-74D7-4381-9DB6-080BBDFCFED9}" type="presParOf" srcId="{0F2DF531-2838-4B44-805D-9FDDFEF11ED3}" destId="{A52856D1-C3DF-4ACC-BF5D-9E910B0B8438}"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F4C86F5-377A-44E7-8B7F-96D3C1AEB12B}" type="doc">
      <dgm:prSet loTypeId="urn:microsoft.com/office/officeart/2005/8/layout/chevron1" loCatId="process" qsTypeId="urn:microsoft.com/office/officeart/2005/8/quickstyle/simple4" qsCatId="simple" csTypeId="urn:microsoft.com/office/officeart/2005/8/colors/colorful5" csCatId="colorful" phldr="1"/>
      <dgm:spPr/>
    </dgm:pt>
    <dgm:pt modelId="{42511AF6-862D-4F09-B4F5-0E8367694443}">
      <dgm:prSet phldrT="[Text]"/>
      <dgm:spPr/>
      <dgm:t>
        <a:bodyPr/>
        <a:lstStyle/>
        <a:p>
          <a:r>
            <a:rPr lang="en-US" dirty="0"/>
            <a:t>Innovation Garage</a:t>
          </a:r>
        </a:p>
      </dgm:t>
    </dgm:pt>
    <dgm:pt modelId="{EF4F7092-3E82-455E-B777-22778F60351C}" type="parTrans" cxnId="{F3DB4C81-ED3E-43CA-86DA-23E138304A03}">
      <dgm:prSet/>
      <dgm:spPr/>
      <dgm:t>
        <a:bodyPr/>
        <a:lstStyle/>
        <a:p>
          <a:endParaRPr lang="en-US"/>
        </a:p>
      </dgm:t>
    </dgm:pt>
    <dgm:pt modelId="{1F0D81FE-C051-41BB-847E-E66B130C0E70}" type="sibTrans" cxnId="{F3DB4C81-ED3E-43CA-86DA-23E138304A03}">
      <dgm:prSet/>
      <dgm:spPr/>
      <dgm:t>
        <a:bodyPr/>
        <a:lstStyle/>
        <a:p>
          <a:endParaRPr lang="en-US"/>
        </a:p>
      </dgm:t>
    </dgm:pt>
    <dgm:pt modelId="{B152C31F-71C3-44E1-8868-38EC496DDDC9}">
      <dgm:prSet phldrT="[Text]"/>
      <dgm:spPr/>
      <dgm:t>
        <a:bodyPr/>
        <a:lstStyle/>
        <a:p>
          <a:r>
            <a:rPr lang="en-US" dirty="0"/>
            <a:t>Aker </a:t>
          </a:r>
          <a:r>
            <a:rPr lang="en-US" dirty="0" err="1"/>
            <a:t>Brygge</a:t>
          </a:r>
          <a:endParaRPr lang="en-US" dirty="0"/>
        </a:p>
      </dgm:t>
    </dgm:pt>
    <dgm:pt modelId="{B98C8A11-F456-400C-B572-468DB8389A94}" type="parTrans" cxnId="{3F3D1C21-FB98-4FF6-B733-30FEB749984E}">
      <dgm:prSet/>
      <dgm:spPr/>
      <dgm:t>
        <a:bodyPr/>
        <a:lstStyle/>
        <a:p>
          <a:endParaRPr lang="en-US"/>
        </a:p>
      </dgm:t>
    </dgm:pt>
    <dgm:pt modelId="{0ABAB388-4909-4D11-9927-6E4A777771C7}" type="sibTrans" cxnId="{3F3D1C21-FB98-4FF6-B733-30FEB749984E}">
      <dgm:prSet/>
      <dgm:spPr/>
      <dgm:t>
        <a:bodyPr/>
        <a:lstStyle/>
        <a:p>
          <a:endParaRPr lang="en-US"/>
        </a:p>
      </dgm:t>
    </dgm:pt>
    <dgm:pt modelId="{32EFCB28-7999-45A2-A94A-F9323B9AF2A8}">
      <dgm:prSet phldrT="[Text]"/>
      <dgm:spPr/>
      <dgm:t>
        <a:bodyPr/>
        <a:lstStyle/>
        <a:p>
          <a:r>
            <a:rPr lang="en-US" dirty="0"/>
            <a:t>Tenants</a:t>
          </a:r>
        </a:p>
      </dgm:t>
    </dgm:pt>
    <dgm:pt modelId="{B3D4B2CC-B1DF-4A48-AD64-2538529C4AD1}" type="parTrans" cxnId="{A3E3C5E1-E359-4DAB-9626-19461B4D35EC}">
      <dgm:prSet/>
      <dgm:spPr/>
      <dgm:t>
        <a:bodyPr/>
        <a:lstStyle/>
        <a:p>
          <a:endParaRPr lang="en-US"/>
        </a:p>
      </dgm:t>
    </dgm:pt>
    <dgm:pt modelId="{611C71FD-E6D1-4E04-9B73-AC559A7D9704}" type="sibTrans" cxnId="{A3E3C5E1-E359-4DAB-9626-19461B4D35EC}">
      <dgm:prSet/>
      <dgm:spPr/>
      <dgm:t>
        <a:bodyPr/>
        <a:lstStyle/>
        <a:p>
          <a:endParaRPr lang="en-US"/>
        </a:p>
      </dgm:t>
    </dgm:pt>
    <dgm:pt modelId="{A9699C70-DA0E-48EA-AB95-FEBCDD436C4A}" type="pres">
      <dgm:prSet presAssocID="{EF4C86F5-377A-44E7-8B7F-96D3C1AEB12B}" presName="Name0" presStyleCnt="0">
        <dgm:presLayoutVars>
          <dgm:dir/>
          <dgm:animLvl val="lvl"/>
          <dgm:resizeHandles val="exact"/>
        </dgm:presLayoutVars>
      </dgm:prSet>
      <dgm:spPr/>
    </dgm:pt>
    <dgm:pt modelId="{20C0A17B-26B0-42E0-8C52-1D81AC2F0BAE}" type="pres">
      <dgm:prSet presAssocID="{42511AF6-862D-4F09-B4F5-0E8367694443}" presName="parTxOnly" presStyleLbl="node1" presStyleIdx="0" presStyleCnt="3">
        <dgm:presLayoutVars>
          <dgm:chMax val="0"/>
          <dgm:chPref val="0"/>
          <dgm:bulletEnabled val="1"/>
        </dgm:presLayoutVars>
      </dgm:prSet>
      <dgm:spPr/>
    </dgm:pt>
    <dgm:pt modelId="{B4B5F1D5-A945-4562-9C41-CFA4378DFA6D}" type="pres">
      <dgm:prSet presAssocID="{1F0D81FE-C051-41BB-847E-E66B130C0E70}" presName="parTxOnlySpace" presStyleCnt="0"/>
      <dgm:spPr/>
    </dgm:pt>
    <dgm:pt modelId="{597F210D-5456-46EA-861B-1C9E141F6CA5}" type="pres">
      <dgm:prSet presAssocID="{B152C31F-71C3-44E1-8868-38EC496DDDC9}" presName="parTxOnly" presStyleLbl="node1" presStyleIdx="1" presStyleCnt="3">
        <dgm:presLayoutVars>
          <dgm:chMax val="0"/>
          <dgm:chPref val="0"/>
          <dgm:bulletEnabled val="1"/>
        </dgm:presLayoutVars>
      </dgm:prSet>
      <dgm:spPr/>
    </dgm:pt>
    <dgm:pt modelId="{EC7674BD-BA91-4074-ABCC-AE47C40A3A9C}" type="pres">
      <dgm:prSet presAssocID="{0ABAB388-4909-4D11-9927-6E4A777771C7}" presName="parTxOnlySpace" presStyleCnt="0"/>
      <dgm:spPr/>
    </dgm:pt>
    <dgm:pt modelId="{15DBBB97-60E0-4049-8B31-CC532CC831A7}" type="pres">
      <dgm:prSet presAssocID="{32EFCB28-7999-45A2-A94A-F9323B9AF2A8}" presName="parTxOnly" presStyleLbl="node1" presStyleIdx="2" presStyleCnt="3">
        <dgm:presLayoutVars>
          <dgm:chMax val="0"/>
          <dgm:chPref val="0"/>
          <dgm:bulletEnabled val="1"/>
        </dgm:presLayoutVars>
      </dgm:prSet>
      <dgm:spPr/>
    </dgm:pt>
  </dgm:ptLst>
  <dgm:cxnLst>
    <dgm:cxn modelId="{3F3D1C21-FB98-4FF6-B733-30FEB749984E}" srcId="{EF4C86F5-377A-44E7-8B7F-96D3C1AEB12B}" destId="{B152C31F-71C3-44E1-8868-38EC496DDDC9}" srcOrd="1" destOrd="0" parTransId="{B98C8A11-F456-400C-B572-468DB8389A94}" sibTransId="{0ABAB388-4909-4D11-9927-6E4A777771C7}"/>
    <dgm:cxn modelId="{89A07226-9A27-4D66-90E8-D814C848C82C}" type="presOf" srcId="{42511AF6-862D-4F09-B4F5-0E8367694443}" destId="{20C0A17B-26B0-42E0-8C52-1D81AC2F0BAE}" srcOrd="0" destOrd="0" presId="urn:microsoft.com/office/officeart/2005/8/layout/chevron1"/>
    <dgm:cxn modelId="{42A6FA34-1029-40B0-84C9-B8D999CE34FB}" type="presOf" srcId="{B152C31F-71C3-44E1-8868-38EC496DDDC9}" destId="{597F210D-5456-46EA-861B-1C9E141F6CA5}" srcOrd="0" destOrd="0" presId="urn:microsoft.com/office/officeart/2005/8/layout/chevron1"/>
    <dgm:cxn modelId="{5F80806A-C205-496A-A522-BC734844D1B0}" type="presOf" srcId="{EF4C86F5-377A-44E7-8B7F-96D3C1AEB12B}" destId="{A9699C70-DA0E-48EA-AB95-FEBCDD436C4A}" srcOrd="0" destOrd="0" presId="urn:microsoft.com/office/officeart/2005/8/layout/chevron1"/>
    <dgm:cxn modelId="{F3DB4C81-ED3E-43CA-86DA-23E138304A03}" srcId="{EF4C86F5-377A-44E7-8B7F-96D3C1AEB12B}" destId="{42511AF6-862D-4F09-B4F5-0E8367694443}" srcOrd="0" destOrd="0" parTransId="{EF4F7092-3E82-455E-B777-22778F60351C}" sibTransId="{1F0D81FE-C051-41BB-847E-E66B130C0E70}"/>
    <dgm:cxn modelId="{610573C2-CD6D-43FD-B2BA-1DA20EB22EF6}" type="presOf" srcId="{32EFCB28-7999-45A2-A94A-F9323B9AF2A8}" destId="{15DBBB97-60E0-4049-8B31-CC532CC831A7}" srcOrd="0" destOrd="0" presId="urn:microsoft.com/office/officeart/2005/8/layout/chevron1"/>
    <dgm:cxn modelId="{A3E3C5E1-E359-4DAB-9626-19461B4D35EC}" srcId="{EF4C86F5-377A-44E7-8B7F-96D3C1AEB12B}" destId="{32EFCB28-7999-45A2-A94A-F9323B9AF2A8}" srcOrd="2" destOrd="0" parTransId="{B3D4B2CC-B1DF-4A48-AD64-2538529C4AD1}" sibTransId="{611C71FD-E6D1-4E04-9B73-AC559A7D9704}"/>
    <dgm:cxn modelId="{292BC342-B838-43A4-B3C0-504E1B0178F1}" type="presParOf" srcId="{A9699C70-DA0E-48EA-AB95-FEBCDD436C4A}" destId="{20C0A17B-26B0-42E0-8C52-1D81AC2F0BAE}" srcOrd="0" destOrd="0" presId="urn:microsoft.com/office/officeart/2005/8/layout/chevron1"/>
    <dgm:cxn modelId="{9D6644DB-EC3D-4AE6-8E4B-0D32F0B3D183}" type="presParOf" srcId="{A9699C70-DA0E-48EA-AB95-FEBCDD436C4A}" destId="{B4B5F1D5-A945-4562-9C41-CFA4378DFA6D}" srcOrd="1" destOrd="0" presId="urn:microsoft.com/office/officeart/2005/8/layout/chevron1"/>
    <dgm:cxn modelId="{DD9EDA64-0210-4A6D-923F-605A01DF6368}" type="presParOf" srcId="{A9699C70-DA0E-48EA-AB95-FEBCDD436C4A}" destId="{597F210D-5456-46EA-861B-1C9E141F6CA5}" srcOrd="2" destOrd="0" presId="urn:microsoft.com/office/officeart/2005/8/layout/chevron1"/>
    <dgm:cxn modelId="{A5FC0119-DA30-4F3B-8772-51DF9E27E8B9}" type="presParOf" srcId="{A9699C70-DA0E-48EA-AB95-FEBCDD436C4A}" destId="{EC7674BD-BA91-4074-ABCC-AE47C40A3A9C}" srcOrd="3" destOrd="0" presId="urn:microsoft.com/office/officeart/2005/8/layout/chevron1"/>
    <dgm:cxn modelId="{33F644BF-6AE0-4DE7-ACC9-64EBA50CB3F6}" type="presParOf" srcId="{A9699C70-DA0E-48EA-AB95-FEBCDD436C4A}" destId="{15DBBB97-60E0-4049-8B31-CC532CC831A7}" srcOrd="4"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7F3D28-F5C5-4368-8DBD-67A259CF330C}">
      <dsp:nvSpPr>
        <dsp:cNvPr id="0" name=""/>
        <dsp:cNvSpPr/>
      </dsp:nvSpPr>
      <dsp:spPr>
        <a:xfrm>
          <a:off x="3984752" y="0"/>
          <a:ext cx="5977128" cy="1334789"/>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Offers</a:t>
          </a:r>
        </a:p>
        <a:p>
          <a:pPr marL="228600" lvl="1" indent="-228600" algn="l" defTabSz="889000">
            <a:lnSpc>
              <a:spcPct val="90000"/>
            </a:lnSpc>
            <a:spcBef>
              <a:spcPct val="0"/>
            </a:spcBef>
            <a:spcAft>
              <a:spcPct val="15000"/>
            </a:spcAft>
            <a:buChar char="•"/>
          </a:pPr>
          <a:r>
            <a:rPr lang="en-US" sz="2000" kern="1200" dirty="0"/>
            <a:t>Events</a:t>
          </a:r>
        </a:p>
        <a:p>
          <a:pPr marL="228600" lvl="1" indent="-228600" algn="l" defTabSz="889000">
            <a:lnSpc>
              <a:spcPct val="90000"/>
            </a:lnSpc>
            <a:spcBef>
              <a:spcPct val="0"/>
            </a:spcBef>
            <a:spcAft>
              <a:spcPct val="15000"/>
            </a:spcAft>
            <a:buChar char="•"/>
          </a:pPr>
          <a:r>
            <a:rPr lang="en-US" sz="2000" kern="1200" dirty="0"/>
            <a:t>Happenings</a:t>
          </a:r>
        </a:p>
      </dsp:txBody>
      <dsp:txXfrm>
        <a:off x="3984752" y="166849"/>
        <a:ext cx="5476582" cy="1001091"/>
      </dsp:txXfrm>
    </dsp:sp>
    <dsp:sp modelId="{44DA0D3C-00EE-4425-A38F-03070636C8C4}">
      <dsp:nvSpPr>
        <dsp:cNvPr id="0" name=""/>
        <dsp:cNvSpPr/>
      </dsp:nvSpPr>
      <dsp:spPr>
        <a:xfrm>
          <a:off x="0" y="0"/>
          <a:ext cx="3984752" cy="133478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70485" rIns="140970" bIns="70485" numCol="1" spcCol="1270" anchor="ctr" anchorCtr="0">
          <a:noAutofit/>
        </a:bodyPr>
        <a:lstStyle/>
        <a:p>
          <a:pPr marL="0" lvl="0" indent="0" algn="ctr" defTabSz="1644650">
            <a:lnSpc>
              <a:spcPct val="90000"/>
            </a:lnSpc>
            <a:spcBef>
              <a:spcPct val="0"/>
            </a:spcBef>
            <a:spcAft>
              <a:spcPct val="35000"/>
            </a:spcAft>
            <a:buNone/>
          </a:pPr>
          <a:r>
            <a:rPr lang="en-US" sz="3700" kern="1200" dirty="0"/>
            <a:t>Local visitors and tourists</a:t>
          </a:r>
        </a:p>
      </dsp:txBody>
      <dsp:txXfrm>
        <a:off x="65159" y="65159"/>
        <a:ext cx="3854434" cy="1204471"/>
      </dsp:txXfrm>
    </dsp:sp>
    <dsp:sp modelId="{251227BE-D144-4550-876F-319B060BDA68}">
      <dsp:nvSpPr>
        <dsp:cNvPr id="0" name=""/>
        <dsp:cNvSpPr/>
      </dsp:nvSpPr>
      <dsp:spPr>
        <a:xfrm>
          <a:off x="3984752" y="1468268"/>
          <a:ext cx="5977128" cy="1334789"/>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Offers</a:t>
          </a:r>
        </a:p>
        <a:p>
          <a:pPr marL="228600" lvl="1" indent="-228600" algn="l" defTabSz="889000">
            <a:lnSpc>
              <a:spcPct val="90000"/>
            </a:lnSpc>
            <a:spcBef>
              <a:spcPct val="0"/>
            </a:spcBef>
            <a:spcAft>
              <a:spcPct val="15000"/>
            </a:spcAft>
            <a:buChar char="•"/>
          </a:pPr>
          <a:r>
            <a:rPr lang="en-US" sz="2000" kern="1200" dirty="0"/>
            <a:t>News</a:t>
          </a:r>
        </a:p>
      </dsp:txBody>
      <dsp:txXfrm>
        <a:off x="3984752" y="1635117"/>
        <a:ext cx="5476582" cy="1001091"/>
      </dsp:txXfrm>
    </dsp:sp>
    <dsp:sp modelId="{03FAD826-9C48-4537-B47A-F6AE96675CF1}">
      <dsp:nvSpPr>
        <dsp:cNvPr id="0" name=""/>
        <dsp:cNvSpPr/>
      </dsp:nvSpPr>
      <dsp:spPr>
        <a:xfrm>
          <a:off x="0" y="1468268"/>
          <a:ext cx="3984752" cy="133478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70485" rIns="140970" bIns="70485" numCol="1" spcCol="1270" anchor="ctr" anchorCtr="0">
          <a:noAutofit/>
        </a:bodyPr>
        <a:lstStyle/>
        <a:p>
          <a:pPr marL="0" lvl="0" indent="0" algn="ctr" defTabSz="1644650">
            <a:lnSpc>
              <a:spcPct val="90000"/>
            </a:lnSpc>
            <a:spcBef>
              <a:spcPct val="0"/>
            </a:spcBef>
            <a:spcAft>
              <a:spcPct val="35000"/>
            </a:spcAft>
            <a:buNone/>
          </a:pPr>
          <a:r>
            <a:rPr lang="en-US" sz="3700" kern="1200" dirty="0"/>
            <a:t>Local businesses</a:t>
          </a:r>
        </a:p>
      </dsp:txBody>
      <dsp:txXfrm>
        <a:off x="65159" y="1533427"/>
        <a:ext cx="3854434" cy="1204471"/>
      </dsp:txXfrm>
    </dsp:sp>
    <dsp:sp modelId="{A52856D1-C3DF-4ACC-BF5D-9E910B0B8438}">
      <dsp:nvSpPr>
        <dsp:cNvPr id="0" name=""/>
        <dsp:cNvSpPr/>
      </dsp:nvSpPr>
      <dsp:spPr>
        <a:xfrm>
          <a:off x="3984752" y="2936537"/>
          <a:ext cx="5977128" cy="1334789"/>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Added services</a:t>
          </a:r>
        </a:p>
        <a:p>
          <a:pPr marL="228600" lvl="1" indent="-228600" algn="l" defTabSz="889000">
            <a:lnSpc>
              <a:spcPct val="90000"/>
            </a:lnSpc>
            <a:spcBef>
              <a:spcPct val="0"/>
            </a:spcBef>
            <a:spcAft>
              <a:spcPct val="15000"/>
            </a:spcAft>
            <a:buChar char="•"/>
          </a:pPr>
          <a:r>
            <a:rPr lang="en-US" sz="2000" kern="1200" dirty="0"/>
            <a:t>Exclusivity</a:t>
          </a:r>
        </a:p>
      </dsp:txBody>
      <dsp:txXfrm>
        <a:off x="3984752" y="3103386"/>
        <a:ext cx="5476582" cy="1001091"/>
      </dsp:txXfrm>
    </dsp:sp>
    <dsp:sp modelId="{D4FE2C42-BFBB-45C1-8487-3BC8FE577285}">
      <dsp:nvSpPr>
        <dsp:cNvPr id="0" name=""/>
        <dsp:cNvSpPr/>
      </dsp:nvSpPr>
      <dsp:spPr>
        <a:xfrm>
          <a:off x="0" y="2936537"/>
          <a:ext cx="3984752" cy="133478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70485" rIns="140970" bIns="70485" numCol="1" spcCol="1270" anchor="ctr" anchorCtr="0">
          <a:noAutofit/>
        </a:bodyPr>
        <a:lstStyle/>
        <a:p>
          <a:pPr marL="0" lvl="0" indent="0" algn="ctr" defTabSz="1644650">
            <a:lnSpc>
              <a:spcPct val="90000"/>
            </a:lnSpc>
            <a:spcBef>
              <a:spcPct val="0"/>
            </a:spcBef>
            <a:spcAft>
              <a:spcPct val="35000"/>
            </a:spcAft>
            <a:buNone/>
          </a:pPr>
          <a:r>
            <a:rPr lang="en-US" sz="3700" kern="1200" dirty="0"/>
            <a:t>Property owners</a:t>
          </a:r>
        </a:p>
      </dsp:txBody>
      <dsp:txXfrm>
        <a:off x="65159" y="3001696"/>
        <a:ext cx="3854434" cy="12044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C0A17B-26B0-42E0-8C52-1D81AC2F0BAE}">
      <dsp:nvSpPr>
        <dsp:cNvPr id="0" name=""/>
        <dsp:cNvSpPr/>
      </dsp:nvSpPr>
      <dsp:spPr>
        <a:xfrm>
          <a:off x="3080" y="1289812"/>
          <a:ext cx="3753370" cy="1501348"/>
        </a:xfrm>
        <a:prstGeom prst="chevron">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8019" tIns="49340" rIns="49340" bIns="49340" numCol="1" spcCol="1270" anchor="ctr" anchorCtr="0">
          <a:noAutofit/>
        </a:bodyPr>
        <a:lstStyle/>
        <a:p>
          <a:pPr marL="0" lvl="0" indent="0" algn="ctr" defTabSz="1644650">
            <a:lnSpc>
              <a:spcPct val="90000"/>
            </a:lnSpc>
            <a:spcBef>
              <a:spcPct val="0"/>
            </a:spcBef>
            <a:spcAft>
              <a:spcPct val="35000"/>
            </a:spcAft>
            <a:buNone/>
          </a:pPr>
          <a:r>
            <a:rPr lang="en-US" sz="3700" kern="1200" dirty="0"/>
            <a:t>Innovation Garage</a:t>
          </a:r>
        </a:p>
      </dsp:txBody>
      <dsp:txXfrm>
        <a:off x="753754" y="1289812"/>
        <a:ext cx="2252022" cy="1501348"/>
      </dsp:txXfrm>
    </dsp:sp>
    <dsp:sp modelId="{597F210D-5456-46EA-861B-1C9E141F6CA5}">
      <dsp:nvSpPr>
        <dsp:cNvPr id="0" name=""/>
        <dsp:cNvSpPr/>
      </dsp:nvSpPr>
      <dsp:spPr>
        <a:xfrm>
          <a:off x="3381114" y="1289812"/>
          <a:ext cx="3753370" cy="1501348"/>
        </a:xfrm>
        <a:prstGeom prst="chevron">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8019" tIns="49340" rIns="49340" bIns="49340" numCol="1" spcCol="1270" anchor="ctr" anchorCtr="0">
          <a:noAutofit/>
        </a:bodyPr>
        <a:lstStyle/>
        <a:p>
          <a:pPr marL="0" lvl="0" indent="0" algn="ctr" defTabSz="1644650">
            <a:lnSpc>
              <a:spcPct val="90000"/>
            </a:lnSpc>
            <a:spcBef>
              <a:spcPct val="0"/>
            </a:spcBef>
            <a:spcAft>
              <a:spcPct val="35000"/>
            </a:spcAft>
            <a:buNone/>
          </a:pPr>
          <a:r>
            <a:rPr lang="en-US" sz="3700" kern="1200" dirty="0"/>
            <a:t>Aker </a:t>
          </a:r>
          <a:r>
            <a:rPr lang="en-US" sz="3700" kern="1200" dirty="0" err="1"/>
            <a:t>Brygge</a:t>
          </a:r>
          <a:endParaRPr lang="en-US" sz="3700" kern="1200" dirty="0"/>
        </a:p>
      </dsp:txBody>
      <dsp:txXfrm>
        <a:off x="4131788" y="1289812"/>
        <a:ext cx="2252022" cy="1501348"/>
      </dsp:txXfrm>
    </dsp:sp>
    <dsp:sp modelId="{15DBBB97-60E0-4049-8B31-CC532CC831A7}">
      <dsp:nvSpPr>
        <dsp:cNvPr id="0" name=""/>
        <dsp:cNvSpPr/>
      </dsp:nvSpPr>
      <dsp:spPr>
        <a:xfrm>
          <a:off x="6759148" y="1289812"/>
          <a:ext cx="3753370" cy="1501348"/>
        </a:xfrm>
        <a:prstGeom prst="chevron">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8019" tIns="49340" rIns="49340" bIns="49340" numCol="1" spcCol="1270" anchor="ctr" anchorCtr="0">
          <a:noAutofit/>
        </a:bodyPr>
        <a:lstStyle/>
        <a:p>
          <a:pPr marL="0" lvl="0" indent="0" algn="ctr" defTabSz="1644650">
            <a:lnSpc>
              <a:spcPct val="90000"/>
            </a:lnSpc>
            <a:spcBef>
              <a:spcPct val="0"/>
            </a:spcBef>
            <a:spcAft>
              <a:spcPct val="35000"/>
            </a:spcAft>
            <a:buNone/>
          </a:pPr>
          <a:r>
            <a:rPr lang="en-US" sz="3700" kern="1200" dirty="0"/>
            <a:t>Tenants</a:t>
          </a:r>
        </a:p>
      </dsp:txBody>
      <dsp:txXfrm>
        <a:off x="7509822" y="1289812"/>
        <a:ext cx="2252022" cy="1501348"/>
      </dsp:txXfrm>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jpg>
</file>

<file path=ppt/media/image15.png>
</file>

<file path=ppt/media/image16.png>
</file>

<file path=ppt/media/image17.png>
</file>

<file path=ppt/media/image2.png>
</file>

<file path=ppt/media/image3.jpg>
</file>

<file path=ppt/media/image4.jpg>
</file>

<file path=ppt/media/image5.png>
</file>

<file path=ppt/media/image6.png>
</file>

<file path=ppt/media/image7.png>
</file>

<file path=ppt/media/image8.PNG>
</file>

<file path=ppt/media/image9.png>
</file>

<file path=ppt/media/media1.MP4>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043CBF-F3FE-4AD3-AA79-9652E76145C8}" type="datetimeFigureOut">
              <a:rPr lang="en-US" smtClean="0"/>
              <a:t>6/12/2018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4278D2-89F1-4713-8FA3-6925BF71A255}" type="slidenum">
              <a:rPr lang="en-US" smtClean="0"/>
              <a:t>‹#›</a:t>
            </a:fld>
            <a:endParaRPr lang="en-US"/>
          </a:p>
        </p:txBody>
      </p:sp>
    </p:spTree>
    <p:extLst>
      <p:ext uri="{BB962C8B-B14F-4D97-AF65-F5344CB8AC3E}">
        <p14:creationId xmlns:p14="http://schemas.microsoft.com/office/powerpoint/2010/main" val="26671622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Local visitors and tourists need a way to obtain local information regarding offers, events, happenings in the Aker </a:t>
            </a:r>
            <a:r>
              <a:rPr lang="en-US" dirty="0" err="1"/>
              <a:t>Brygge</a:t>
            </a:r>
            <a:r>
              <a:rPr lang="en-US" dirty="0"/>
              <a:t> area because local information is hard to find and they do not know about current events.  </a:t>
            </a:r>
          </a:p>
          <a:p>
            <a:endParaRPr lang="en-US" dirty="0"/>
          </a:p>
          <a:p>
            <a:r>
              <a:rPr lang="en-US" dirty="0"/>
              <a:t>Local businesses need a way to convey information about offers and news they have to the end users because the lack of interactive digital platform. </a:t>
            </a:r>
          </a:p>
          <a:p>
            <a:endParaRPr lang="en-US" dirty="0"/>
          </a:p>
          <a:p>
            <a:r>
              <a:rPr lang="en-US" dirty="0"/>
              <a:t>Property owners need a way to provide value added services to the tenants/visitors because of the prestige association with the location, symbol of innovation to build a true interactive community.  </a:t>
            </a:r>
          </a:p>
          <a:p>
            <a:endParaRPr lang="en-US" dirty="0"/>
          </a:p>
        </p:txBody>
      </p:sp>
      <p:sp>
        <p:nvSpPr>
          <p:cNvPr id="4" name="Slide Number Placeholder 3"/>
          <p:cNvSpPr>
            <a:spLocks noGrp="1"/>
          </p:cNvSpPr>
          <p:nvPr>
            <p:ph type="sldNum" sz="quarter" idx="10"/>
          </p:nvPr>
        </p:nvSpPr>
        <p:spPr/>
        <p:txBody>
          <a:bodyPr/>
          <a:lstStyle/>
          <a:p>
            <a:fld id="{D7DD576E-51FA-4268-8A29-6142420FD3F6}" type="slidenum">
              <a:rPr lang="en-US" smtClean="0"/>
              <a:t>5</a:t>
            </a:fld>
            <a:endParaRPr lang="en-US"/>
          </a:p>
        </p:txBody>
      </p:sp>
    </p:spTree>
    <p:extLst>
      <p:ext uri="{BB962C8B-B14F-4D97-AF65-F5344CB8AC3E}">
        <p14:creationId xmlns:p14="http://schemas.microsoft.com/office/powerpoint/2010/main" val="770187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7DD576E-51FA-4268-8A29-6142420FD3F6}" type="slidenum">
              <a:rPr lang="en-US" smtClean="0"/>
              <a:t>7</a:t>
            </a:fld>
            <a:endParaRPr lang="en-US"/>
          </a:p>
        </p:txBody>
      </p:sp>
    </p:spTree>
    <p:extLst>
      <p:ext uri="{BB962C8B-B14F-4D97-AF65-F5344CB8AC3E}">
        <p14:creationId xmlns:p14="http://schemas.microsoft.com/office/powerpoint/2010/main" val="4144086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7DD576E-51FA-4268-8A29-6142420FD3F6}" type="slidenum">
              <a:rPr lang="en-US" smtClean="0"/>
              <a:t>8</a:t>
            </a:fld>
            <a:endParaRPr lang="en-US"/>
          </a:p>
        </p:txBody>
      </p:sp>
    </p:spTree>
    <p:extLst>
      <p:ext uri="{BB962C8B-B14F-4D97-AF65-F5344CB8AC3E}">
        <p14:creationId xmlns:p14="http://schemas.microsoft.com/office/powerpoint/2010/main" val="2378442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7DD576E-51FA-4268-8A29-6142420FD3F6}" type="slidenum">
              <a:rPr lang="en-US" smtClean="0"/>
              <a:t>9</a:t>
            </a:fld>
            <a:endParaRPr lang="en-US"/>
          </a:p>
        </p:txBody>
      </p:sp>
    </p:spTree>
    <p:extLst>
      <p:ext uri="{BB962C8B-B14F-4D97-AF65-F5344CB8AC3E}">
        <p14:creationId xmlns:p14="http://schemas.microsoft.com/office/powerpoint/2010/main" val="30642597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 all, we have conducted interviews with over 35 individuals consists of dock workers, office workers, business owners, visitors, and tourists to obtain insights. At the end, 15 interviewees stated there is 100% need for such product/services to improve their experience. </a:t>
            </a:r>
          </a:p>
        </p:txBody>
      </p:sp>
      <p:sp>
        <p:nvSpPr>
          <p:cNvPr id="4" name="Slide Number Placeholder 3"/>
          <p:cNvSpPr>
            <a:spLocks noGrp="1"/>
          </p:cNvSpPr>
          <p:nvPr>
            <p:ph type="sldNum" sz="quarter" idx="10"/>
          </p:nvPr>
        </p:nvSpPr>
        <p:spPr/>
        <p:txBody>
          <a:bodyPr/>
          <a:lstStyle/>
          <a:p>
            <a:fld id="{D7DD576E-51FA-4268-8A29-6142420FD3F6}" type="slidenum">
              <a:rPr lang="en-US" smtClean="0"/>
              <a:t>12</a:t>
            </a:fld>
            <a:endParaRPr lang="en-US"/>
          </a:p>
        </p:txBody>
      </p:sp>
    </p:spTree>
    <p:extLst>
      <p:ext uri="{BB962C8B-B14F-4D97-AF65-F5344CB8AC3E}">
        <p14:creationId xmlns:p14="http://schemas.microsoft.com/office/powerpoint/2010/main" val="3565175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97990-746B-45FA-A0DD-6994AC7AEA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345D478-95F3-4A17-B72C-8FCC963F2B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9D9B49B-C7B8-41E9-A094-72508B6B1B8B}"/>
              </a:ext>
            </a:extLst>
          </p:cNvPr>
          <p:cNvSpPr>
            <a:spLocks noGrp="1"/>
          </p:cNvSpPr>
          <p:nvPr>
            <p:ph type="dt" sz="half" idx="10"/>
          </p:nvPr>
        </p:nvSpPr>
        <p:spPr/>
        <p:txBody>
          <a:bodyPr/>
          <a:lstStyle/>
          <a:p>
            <a:fld id="{B8D1087B-9C09-47AD-8794-EAE24BBCFCEA}" type="datetimeFigureOut">
              <a:rPr lang="en-US" smtClean="0"/>
              <a:t>6/12/2018</a:t>
            </a:fld>
            <a:endParaRPr lang="en-US"/>
          </a:p>
        </p:txBody>
      </p:sp>
      <p:sp>
        <p:nvSpPr>
          <p:cNvPr id="5" name="Footer Placeholder 4">
            <a:extLst>
              <a:ext uri="{FF2B5EF4-FFF2-40B4-BE49-F238E27FC236}">
                <a16:creationId xmlns:a16="http://schemas.microsoft.com/office/drawing/2014/main" id="{F6BD06C4-1E82-4E4A-A5A5-E89C7969D1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F53EC4-C517-4084-8554-2392AA4BD602}"/>
              </a:ext>
            </a:extLst>
          </p:cNvPr>
          <p:cNvSpPr>
            <a:spLocks noGrp="1"/>
          </p:cNvSpPr>
          <p:nvPr>
            <p:ph type="sldNum" sz="quarter" idx="12"/>
          </p:nvPr>
        </p:nvSpPr>
        <p:spPr/>
        <p:txBody>
          <a:bodyPr/>
          <a:lstStyle/>
          <a:p>
            <a:fld id="{D33226DA-55CD-4C29-8FE0-EBABA486FD6B}" type="slidenum">
              <a:rPr lang="en-US" smtClean="0"/>
              <a:t>‹#›</a:t>
            </a:fld>
            <a:endParaRPr lang="en-US"/>
          </a:p>
        </p:txBody>
      </p:sp>
    </p:spTree>
    <p:extLst>
      <p:ext uri="{BB962C8B-B14F-4D97-AF65-F5344CB8AC3E}">
        <p14:creationId xmlns:p14="http://schemas.microsoft.com/office/powerpoint/2010/main" val="2260716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F70AB-7EA2-489A-9701-92F7279E7C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A105A6-367B-46E2-A57D-F68BFB59871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E0EEB9-2889-4D50-BC1F-84368577E12C}"/>
              </a:ext>
            </a:extLst>
          </p:cNvPr>
          <p:cNvSpPr>
            <a:spLocks noGrp="1"/>
          </p:cNvSpPr>
          <p:nvPr>
            <p:ph type="dt" sz="half" idx="10"/>
          </p:nvPr>
        </p:nvSpPr>
        <p:spPr/>
        <p:txBody>
          <a:bodyPr/>
          <a:lstStyle/>
          <a:p>
            <a:fld id="{B8D1087B-9C09-47AD-8794-EAE24BBCFCEA}" type="datetimeFigureOut">
              <a:rPr lang="en-US" smtClean="0"/>
              <a:t>6/12/2018</a:t>
            </a:fld>
            <a:endParaRPr lang="en-US"/>
          </a:p>
        </p:txBody>
      </p:sp>
      <p:sp>
        <p:nvSpPr>
          <p:cNvPr id="5" name="Footer Placeholder 4">
            <a:extLst>
              <a:ext uri="{FF2B5EF4-FFF2-40B4-BE49-F238E27FC236}">
                <a16:creationId xmlns:a16="http://schemas.microsoft.com/office/drawing/2014/main" id="{66DAC8C9-0BBF-4CD6-ACFA-B52435A6C9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7653AB-E31F-4F79-BD96-3324E51E83DA}"/>
              </a:ext>
            </a:extLst>
          </p:cNvPr>
          <p:cNvSpPr>
            <a:spLocks noGrp="1"/>
          </p:cNvSpPr>
          <p:nvPr>
            <p:ph type="sldNum" sz="quarter" idx="12"/>
          </p:nvPr>
        </p:nvSpPr>
        <p:spPr/>
        <p:txBody>
          <a:bodyPr/>
          <a:lstStyle/>
          <a:p>
            <a:fld id="{D33226DA-55CD-4C29-8FE0-EBABA486FD6B}" type="slidenum">
              <a:rPr lang="en-US" smtClean="0"/>
              <a:t>‹#›</a:t>
            </a:fld>
            <a:endParaRPr lang="en-US"/>
          </a:p>
        </p:txBody>
      </p:sp>
    </p:spTree>
    <p:extLst>
      <p:ext uri="{BB962C8B-B14F-4D97-AF65-F5344CB8AC3E}">
        <p14:creationId xmlns:p14="http://schemas.microsoft.com/office/powerpoint/2010/main" val="38183826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19D2EA-140F-4F1D-8DA3-DC46679E7D6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671CE48-3438-4C9A-B81F-7EC44C7A339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3AACBF-520A-4488-AA60-72BFEB39127B}"/>
              </a:ext>
            </a:extLst>
          </p:cNvPr>
          <p:cNvSpPr>
            <a:spLocks noGrp="1"/>
          </p:cNvSpPr>
          <p:nvPr>
            <p:ph type="dt" sz="half" idx="10"/>
          </p:nvPr>
        </p:nvSpPr>
        <p:spPr/>
        <p:txBody>
          <a:bodyPr/>
          <a:lstStyle/>
          <a:p>
            <a:fld id="{B8D1087B-9C09-47AD-8794-EAE24BBCFCEA}" type="datetimeFigureOut">
              <a:rPr lang="en-US" smtClean="0"/>
              <a:t>6/12/2018</a:t>
            </a:fld>
            <a:endParaRPr lang="en-US"/>
          </a:p>
        </p:txBody>
      </p:sp>
      <p:sp>
        <p:nvSpPr>
          <p:cNvPr id="5" name="Footer Placeholder 4">
            <a:extLst>
              <a:ext uri="{FF2B5EF4-FFF2-40B4-BE49-F238E27FC236}">
                <a16:creationId xmlns:a16="http://schemas.microsoft.com/office/drawing/2014/main" id="{820E6A74-4CD3-4AAA-A7C3-C229593BE2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D3EE2-4FC3-44A8-A0E2-8C901C18D3D1}"/>
              </a:ext>
            </a:extLst>
          </p:cNvPr>
          <p:cNvSpPr>
            <a:spLocks noGrp="1"/>
          </p:cNvSpPr>
          <p:nvPr>
            <p:ph type="sldNum" sz="quarter" idx="12"/>
          </p:nvPr>
        </p:nvSpPr>
        <p:spPr/>
        <p:txBody>
          <a:bodyPr/>
          <a:lstStyle/>
          <a:p>
            <a:fld id="{D33226DA-55CD-4C29-8FE0-EBABA486FD6B}" type="slidenum">
              <a:rPr lang="en-US" smtClean="0"/>
              <a:t>‹#›</a:t>
            </a:fld>
            <a:endParaRPr lang="en-US"/>
          </a:p>
        </p:txBody>
      </p:sp>
    </p:spTree>
    <p:extLst>
      <p:ext uri="{BB962C8B-B14F-4D97-AF65-F5344CB8AC3E}">
        <p14:creationId xmlns:p14="http://schemas.microsoft.com/office/powerpoint/2010/main" val="27987388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pening">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09477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 bullets">
    <p:bg>
      <p:bgPr>
        <a:solidFill>
          <a:schemeClr val="bg1"/>
        </a:solidFill>
        <a:effectLst/>
      </p:bgPr>
    </p:bg>
    <p:spTree>
      <p:nvGrpSpPr>
        <p:cNvPr id="1" name=""/>
        <p:cNvGrpSpPr/>
        <p:nvPr/>
      </p:nvGrpSpPr>
      <p:grpSpPr>
        <a:xfrm>
          <a:off x="0" y="0"/>
          <a:ext cx="0" cy="0"/>
          <a:chOff x="0" y="0"/>
          <a:chExt cx="0" cy="0"/>
        </a:xfrm>
      </p:grpSpPr>
      <p:sp>
        <p:nvSpPr>
          <p:cNvPr id="2" name="Tittel 1"/>
          <p:cNvSpPr>
            <a:spLocks noGrp="1"/>
          </p:cNvSpPr>
          <p:nvPr>
            <p:ph type="title" hasCustomPrompt="1"/>
          </p:nvPr>
        </p:nvSpPr>
        <p:spPr>
          <a:xfrm>
            <a:off x="631842" y="620713"/>
            <a:ext cx="10942320" cy="610558"/>
          </a:xfrm>
          <a:prstGeom prst="rect">
            <a:avLst/>
          </a:prstGeom>
        </p:spPr>
        <p:txBody>
          <a:bodyPr lIns="0" tIns="46800" rIns="90000" bIns="0" anchor="b">
            <a:normAutofit/>
          </a:bodyPr>
          <a:lstStyle>
            <a:lvl1pPr>
              <a:defRPr sz="3600" b="0" i="0">
                <a:solidFill>
                  <a:srgbClr val="02405A"/>
                </a:solidFill>
                <a:latin typeface="Poppins Light" charset="0"/>
                <a:ea typeface="Poppins Light" charset="0"/>
                <a:cs typeface="Poppins Light" charset="0"/>
              </a:defRPr>
            </a:lvl1pPr>
          </a:lstStyle>
          <a:p>
            <a:r>
              <a:rPr lang="nb-NO" dirty="0" err="1"/>
              <a:t>Title</a:t>
            </a:r>
            <a:endParaRPr lang="nb-NO" dirty="0"/>
          </a:p>
        </p:txBody>
      </p:sp>
      <p:sp>
        <p:nvSpPr>
          <p:cNvPr id="13" name="Plassholder for tekst 12"/>
          <p:cNvSpPr>
            <a:spLocks noGrp="1"/>
          </p:cNvSpPr>
          <p:nvPr>
            <p:ph type="body" sz="quarter" idx="10" hasCustomPrompt="1"/>
          </p:nvPr>
        </p:nvSpPr>
        <p:spPr>
          <a:xfrm>
            <a:off x="623888" y="2708276"/>
            <a:ext cx="10950575" cy="3168650"/>
          </a:xfrm>
          <a:prstGeom prst="rect">
            <a:avLst/>
          </a:prstGeom>
        </p:spPr>
        <p:txBody>
          <a:bodyPr lIns="0" rIns="90000" bIns="46800"/>
          <a:lstStyle>
            <a:lvl1pPr marL="228600" marR="0" indent="-228600" algn="l" defTabSz="914400" rtl="0" eaLnBrk="1" fontAlgn="auto" latinLnBrk="0" hangingPunct="1">
              <a:lnSpc>
                <a:spcPct val="90000"/>
              </a:lnSpc>
              <a:spcBef>
                <a:spcPts val="1000"/>
              </a:spcBef>
              <a:spcAft>
                <a:spcPts val="0"/>
              </a:spcAft>
              <a:buClrTx/>
              <a:buSzTx/>
              <a:buFont typeface="Arial"/>
              <a:buChar char="•"/>
              <a:tabLst/>
              <a:defRPr lang="nb-NO" sz="2000" b="0" i="0" kern="1200" dirty="0" smtClean="0">
                <a:solidFill>
                  <a:srgbClr val="02405A"/>
                </a:solidFill>
                <a:latin typeface="Poppins Light" charset="0"/>
                <a:ea typeface="Poppins Light" charset="0"/>
                <a:cs typeface="Poppins Light" charset="0"/>
              </a:defRPr>
            </a:lvl1pPr>
            <a:lvl2pPr>
              <a:defRPr lang="nb-NO" sz="2000" b="0" i="0" kern="1200" dirty="0" smtClean="0">
                <a:solidFill>
                  <a:srgbClr val="02405A"/>
                </a:solidFill>
                <a:latin typeface="Poppins Light" charset="0"/>
                <a:ea typeface="Poppins Light" charset="0"/>
                <a:cs typeface="Poppins Light" charset="0"/>
              </a:defRPr>
            </a:lvl2pPr>
            <a:lvl3pPr>
              <a:defRPr lang="nb-NO" sz="2000" b="0" i="0" kern="1200" dirty="0" smtClean="0">
                <a:solidFill>
                  <a:srgbClr val="02405A"/>
                </a:solidFill>
                <a:latin typeface="Poppins Light" charset="0"/>
                <a:ea typeface="Poppins Light" charset="0"/>
                <a:cs typeface="Poppins Light" charset="0"/>
              </a:defRPr>
            </a:lvl3pPr>
            <a:lvl4pPr>
              <a:defRPr lang="nb-NO" sz="2000" b="0" i="0" kern="1200" dirty="0" smtClean="0">
                <a:solidFill>
                  <a:srgbClr val="02405A"/>
                </a:solidFill>
                <a:latin typeface="Poppins Light" charset="0"/>
                <a:ea typeface="Poppins Light" charset="0"/>
                <a:cs typeface="Poppins Light" charset="0"/>
              </a:defRPr>
            </a:lvl4pPr>
            <a:lvl5pPr>
              <a:defRPr lang="nb-NO" sz="2000" b="0" i="0" kern="1200" dirty="0" smtClean="0">
                <a:solidFill>
                  <a:srgbClr val="02405A"/>
                </a:solidFill>
                <a:latin typeface="Poppins Light" charset="0"/>
                <a:ea typeface="Poppins Light" charset="0"/>
                <a:cs typeface="Poppins Light" charset="0"/>
              </a:defRPr>
            </a:lvl5pPr>
            <a:lvl6pPr>
              <a:defRPr lang="nb-NO" sz="2000" b="0" i="0" kern="1200" dirty="0" smtClean="0">
                <a:solidFill>
                  <a:srgbClr val="02405A"/>
                </a:solidFill>
                <a:latin typeface="Poppins Light" charset="0"/>
                <a:ea typeface="Poppins Light" charset="0"/>
                <a:cs typeface="Poppins Light" charset="0"/>
              </a:defRPr>
            </a:lvl6pPr>
            <a:lvl7pPr>
              <a:defRPr lang="nb-NO" sz="2000" b="0" i="0" kern="1200" dirty="0" smtClean="0">
                <a:solidFill>
                  <a:srgbClr val="02405A"/>
                </a:solidFill>
                <a:latin typeface="Poppins Light" charset="0"/>
                <a:ea typeface="Poppins Light" charset="0"/>
                <a:cs typeface="Poppins Light" charset="0"/>
              </a:defRPr>
            </a:lvl7pPr>
            <a:lvl8pPr>
              <a:defRPr lang="nb-NO" sz="2000" b="0" i="0" kern="1200" dirty="0" smtClean="0">
                <a:solidFill>
                  <a:srgbClr val="02405A"/>
                </a:solidFill>
                <a:latin typeface="Poppins Light" charset="0"/>
                <a:ea typeface="Poppins Light" charset="0"/>
                <a:cs typeface="Poppins Light" charset="0"/>
              </a:defRPr>
            </a:lvl8pPr>
            <a:lvl9pPr marL="4114800" indent="-342900">
              <a:buFont typeface="Arial" panose="020B0604020202020204" pitchFamily="34" charset="0"/>
              <a:buChar char="•"/>
              <a:defRPr lang="nb-NO" sz="2000" b="0" i="0" kern="1200" dirty="0" smtClean="0">
                <a:solidFill>
                  <a:srgbClr val="02405A"/>
                </a:solidFill>
                <a:latin typeface="Poppins Light" charset="0"/>
                <a:ea typeface="Poppins Light" charset="0"/>
                <a:cs typeface="Poppins Light" charset="0"/>
              </a:defRPr>
            </a:lvl9pPr>
          </a:lstStyle>
          <a:p>
            <a:pPr lvl="0"/>
            <a:r>
              <a:rPr lang="nb-NO" dirty="0" err="1"/>
              <a:t>Bullet</a:t>
            </a:r>
            <a:r>
              <a:rPr lang="nb-NO" dirty="0"/>
              <a:t>	</a:t>
            </a:r>
          </a:p>
          <a:p>
            <a:pPr lvl="0"/>
            <a:endParaRPr lang="nb-NO" dirty="0"/>
          </a:p>
        </p:txBody>
      </p:sp>
      <p:sp>
        <p:nvSpPr>
          <p:cNvPr id="5" name="Plassholder for tekst 4"/>
          <p:cNvSpPr>
            <a:spLocks noGrp="1"/>
          </p:cNvSpPr>
          <p:nvPr>
            <p:ph type="body" sz="quarter" idx="11" hasCustomPrompt="1"/>
          </p:nvPr>
        </p:nvSpPr>
        <p:spPr>
          <a:xfrm>
            <a:off x="623888" y="1327402"/>
            <a:ext cx="10944225" cy="407123"/>
          </a:xfrm>
          <a:prstGeom prst="rect">
            <a:avLst/>
          </a:prstGeom>
        </p:spPr>
        <p:txBody>
          <a:bodyPr lIns="0" rIns="90000" anchor="b"/>
          <a:lstStyle>
            <a:lvl1pPr marL="0" indent="0">
              <a:buNone/>
              <a:defRPr sz="2000" b="0" i="0">
                <a:solidFill>
                  <a:schemeClr val="bg1">
                    <a:lumMod val="65000"/>
                  </a:schemeClr>
                </a:solidFill>
                <a:latin typeface="Poppins Light" charset="0"/>
                <a:ea typeface="Poppins Light" charset="0"/>
                <a:cs typeface="Poppins Light" charset="0"/>
              </a:defRPr>
            </a:lvl1pPr>
          </a:lstStyle>
          <a:p>
            <a:pPr lvl="0"/>
            <a:r>
              <a:rPr lang="nb-NO" dirty="0" err="1"/>
              <a:t>Subtitle</a:t>
            </a:r>
            <a:endParaRPr lang="nb-NO" dirty="0"/>
          </a:p>
        </p:txBody>
      </p:sp>
    </p:spTree>
    <p:extLst>
      <p:ext uri="{BB962C8B-B14F-4D97-AF65-F5344CB8AC3E}">
        <p14:creationId xmlns:p14="http://schemas.microsoft.com/office/powerpoint/2010/main" val="9175630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Agenda">
    <p:bg>
      <p:bgRef idx="1001">
        <a:schemeClr val="bg1"/>
      </p:bgRef>
    </p:bg>
    <p:spTree>
      <p:nvGrpSpPr>
        <p:cNvPr id="1" name=""/>
        <p:cNvGrpSpPr/>
        <p:nvPr/>
      </p:nvGrpSpPr>
      <p:grpSpPr>
        <a:xfrm>
          <a:off x="0" y="0"/>
          <a:ext cx="0" cy="0"/>
          <a:chOff x="0" y="0"/>
          <a:chExt cx="0" cy="0"/>
        </a:xfrm>
      </p:grpSpPr>
      <p:pic>
        <p:nvPicPr>
          <p:cNvPr id="5" name="Bild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389" cy="6858000"/>
          </a:xfrm>
          <a:prstGeom prst="rect">
            <a:avLst/>
          </a:prstGeom>
        </p:spPr>
      </p:pic>
      <p:sp>
        <p:nvSpPr>
          <p:cNvPr id="6" name="Rectangle 5">
            <a:extLst>
              <a:ext uri="{FF2B5EF4-FFF2-40B4-BE49-F238E27FC236}">
                <a16:creationId xmlns:a16="http://schemas.microsoft.com/office/drawing/2014/main" id="{C93AF1B8-4611-46A4-A5B0-818D90EE947A}"/>
              </a:ext>
            </a:extLst>
          </p:cNvPr>
          <p:cNvSpPr/>
          <p:nvPr userDrawn="1"/>
        </p:nvSpPr>
        <p:spPr>
          <a:xfrm>
            <a:off x="863048" y="940747"/>
            <a:ext cx="4343400" cy="1828800"/>
          </a:xfrm>
          <a:prstGeom prst="rect">
            <a:avLst/>
          </a:prstGeom>
          <a:solidFill>
            <a:srgbClr val="0442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98FDC2E-D992-4593-B7C4-CF70A1B50387}"/>
              </a:ext>
            </a:extLst>
          </p:cNvPr>
          <p:cNvSpPr/>
          <p:nvPr userDrawn="1"/>
        </p:nvSpPr>
        <p:spPr>
          <a:xfrm>
            <a:off x="-24698" y="0"/>
            <a:ext cx="611889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lassholder for tekst 4"/>
          <p:cNvSpPr>
            <a:spLocks noGrp="1"/>
          </p:cNvSpPr>
          <p:nvPr>
            <p:ph type="body" sz="quarter" idx="11" hasCustomPrompt="1"/>
          </p:nvPr>
        </p:nvSpPr>
        <p:spPr>
          <a:xfrm>
            <a:off x="299485" y="4402453"/>
            <a:ext cx="5470525" cy="2331390"/>
          </a:xfrm>
          <a:prstGeom prst="rect">
            <a:avLst/>
          </a:prstGeom>
        </p:spPr>
        <p:txBody>
          <a:bodyPr lIns="0" rIns="90000"/>
          <a:lstStyle>
            <a:lvl1pPr marL="342900" indent="-342900" algn="l">
              <a:buFont typeface="Arial" charset="0"/>
              <a:buChar char="•"/>
              <a:defRPr sz="2500" b="0" i="0">
                <a:solidFill>
                  <a:srgbClr val="02405A"/>
                </a:solidFill>
                <a:latin typeface="Poppins Light"/>
                <a:ea typeface="Poppins Light"/>
                <a:cs typeface="Poppins Light"/>
              </a:defRPr>
            </a:lvl1pPr>
            <a:lvl2pPr>
              <a:defRPr lang="nb-NO" sz="2500" b="0" i="0" kern="1200" dirty="0" smtClean="0">
                <a:solidFill>
                  <a:srgbClr val="02405A"/>
                </a:solidFill>
                <a:latin typeface="Poppins Light" charset="0"/>
                <a:ea typeface="Poppins Light" charset="0"/>
                <a:cs typeface="Poppins Light" charset="0"/>
              </a:defRPr>
            </a:lvl2pPr>
            <a:lvl3pPr>
              <a:defRPr lang="nb-NO" sz="2500" b="0" i="0" kern="1200" dirty="0" smtClean="0">
                <a:solidFill>
                  <a:srgbClr val="02405A"/>
                </a:solidFill>
                <a:latin typeface="Poppins Light" charset="0"/>
                <a:ea typeface="Poppins Light" charset="0"/>
                <a:cs typeface="Poppins Light" charset="0"/>
              </a:defRPr>
            </a:lvl3pPr>
            <a:lvl4pPr>
              <a:defRPr lang="nb-NO" sz="2500" b="0" i="0" kern="1200" dirty="0" smtClean="0">
                <a:solidFill>
                  <a:srgbClr val="02405A"/>
                </a:solidFill>
                <a:latin typeface="Poppins Light" charset="0"/>
                <a:ea typeface="Poppins Light" charset="0"/>
                <a:cs typeface="Poppins Light" charset="0"/>
              </a:defRPr>
            </a:lvl4pPr>
            <a:lvl5pPr>
              <a:defRPr lang="nb-NO" sz="2500" b="0" i="0" kern="1200" dirty="0" smtClean="0">
                <a:solidFill>
                  <a:srgbClr val="02405A"/>
                </a:solidFill>
                <a:latin typeface="Poppins Light" charset="0"/>
                <a:ea typeface="Poppins Light" charset="0"/>
                <a:cs typeface="Poppins Light" charset="0"/>
              </a:defRPr>
            </a:lvl5pPr>
            <a:lvl6pPr>
              <a:defRPr lang="nb-NO" sz="2500" b="0" i="0" kern="1200" dirty="0" smtClean="0">
                <a:solidFill>
                  <a:srgbClr val="02405A"/>
                </a:solidFill>
                <a:latin typeface="Poppins Light" charset="0"/>
                <a:ea typeface="Poppins Light" charset="0"/>
                <a:cs typeface="Poppins Light" charset="0"/>
              </a:defRPr>
            </a:lvl6pPr>
            <a:lvl7pPr>
              <a:defRPr lang="nb-NO" sz="2500" b="0" i="0" kern="1200" dirty="0" smtClean="0">
                <a:solidFill>
                  <a:srgbClr val="02405A"/>
                </a:solidFill>
                <a:latin typeface="Poppins Light" charset="0"/>
                <a:ea typeface="Poppins Light" charset="0"/>
                <a:cs typeface="Poppins Light" charset="0"/>
              </a:defRPr>
            </a:lvl7pPr>
            <a:lvl8pPr>
              <a:defRPr lang="nb-NO" sz="2500" b="0" i="0" kern="1200" dirty="0" smtClean="0">
                <a:solidFill>
                  <a:srgbClr val="02405A"/>
                </a:solidFill>
                <a:latin typeface="Poppins Light"/>
                <a:ea typeface="Poppins Light"/>
                <a:cs typeface="Poppins Light"/>
              </a:defRPr>
            </a:lvl8pPr>
            <a:lvl9pPr>
              <a:defRPr lang="nb-NO" sz="2500" b="0" i="0" kern="1200" dirty="0" smtClean="0">
                <a:solidFill>
                  <a:srgbClr val="02405A"/>
                </a:solidFill>
                <a:latin typeface="Poppins Light"/>
                <a:ea typeface="Poppins Light"/>
                <a:cs typeface="Poppins Light"/>
              </a:defRPr>
            </a:lvl9pPr>
          </a:lstStyle>
          <a:p>
            <a:pPr lvl="0"/>
            <a:r>
              <a:rPr lang="nb-NO" dirty="0" err="1"/>
              <a:t>Topic</a:t>
            </a:r>
            <a:r>
              <a:rPr lang="nb-NO" dirty="0"/>
              <a:t> 1</a:t>
            </a:r>
          </a:p>
          <a:p>
            <a:pPr lvl="0"/>
            <a:r>
              <a:rPr lang="nb-NO" dirty="0" err="1"/>
              <a:t>Topic</a:t>
            </a:r>
            <a:r>
              <a:rPr lang="nb-NO" dirty="0"/>
              <a:t> 2</a:t>
            </a:r>
          </a:p>
          <a:p>
            <a:pPr lvl="0"/>
            <a:r>
              <a:rPr lang="nb-NO" dirty="0" err="1"/>
              <a:t>Topic</a:t>
            </a:r>
            <a:r>
              <a:rPr lang="nb-NO" dirty="0"/>
              <a:t> 3</a:t>
            </a:r>
          </a:p>
          <a:p>
            <a:pPr lvl="0"/>
            <a:r>
              <a:rPr lang="nb-NO" dirty="0" err="1"/>
              <a:t>Topic</a:t>
            </a:r>
            <a:r>
              <a:rPr lang="nb-NO" dirty="0"/>
              <a:t> 4</a:t>
            </a:r>
          </a:p>
          <a:p>
            <a:pPr lvl="0"/>
            <a:r>
              <a:rPr lang="nb-NO" dirty="0" err="1"/>
              <a:t>Topic</a:t>
            </a:r>
            <a:r>
              <a:rPr lang="nb-NO" dirty="0"/>
              <a:t> 5</a:t>
            </a:r>
          </a:p>
        </p:txBody>
      </p:sp>
      <p:sp>
        <p:nvSpPr>
          <p:cNvPr id="10" name="Plassholder for tekst 4"/>
          <p:cNvSpPr>
            <a:spLocks noGrp="1"/>
          </p:cNvSpPr>
          <p:nvPr>
            <p:ph type="body" sz="quarter" idx="10" hasCustomPrompt="1"/>
          </p:nvPr>
        </p:nvSpPr>
        <p:spPr>
          <a:xfrm>
            <a:off x="-24698" y="2981240"/>
            <a:ext cx="6118892" cy="1836267"/>
          </a:xfrm>
          <a:prstGeom prst="rect">
            <a:avLst/>
          </a:prstGeom>
        </p:spPr>
        <p:txBody>
          <a:bodyPr lIns="0" rIns="90000"/>
          <a:lstStyle>
            <a:lvl1pPr marL="0" indent="0" algn="ctr">
              <a:buNone/>
              <a:defRPr sz="3000" b="0" i="0">
                <a:solidFill>
                  <a:schemeClr val="tx1"/>
                </a:solidFill>
                <a:latin typeface="Poppins Light" charset="0"/>
                <a:ea typeface="Poppins Light" charset="0"/>
                <a:cs typeface="Poppins Light" charset="0"/>
              </a:defRPr>
            </a:lvl1pPr>
            <a:lvl2pPr>
              <a:defRPr>
                <a:latin typeface="Arial" charset="0"/>
                <a:ea typeface="Arial" charset="0"/>
                <a:cs typeface="Arial" charset="0"/>
              </a:defRPr>
            </a:lvl2pPr>
            <a:lvl3pPr>
              <a:defRPr>
                <a:latin typeface="Arial" charset="0"/>
                <a:ea typeface="Arial" charset="0"/>
                <a:cs typeface="Arial" charset="0"/>
              </a:defRPr>
            </a:lvl3pPr>
            <a:lvl4pPr>
              <a:defRPr>
                <a:latin typeface="Arial" charset="0"/>
                <a:ea typeface="Arial" charset="0"/>
                <a:cs typeface="Arial" charset="0"/>
              </a:defRPr>
            </a:lvl4pPr>
            <a:lvl5pPr>
              <a:defRPr>
                <a:latin typeface="Arial" charset="0"/>
                <a:ea typeface="Arial" charset="0"/>
                <a:cs typeface="Arial" charset="0"/>
              </a:defRPr>
            </a:lvl5pPr>
          </a:lstStyle>
          <a:p>
            <a:pPr lvl="0"/>
            <a:r>
              <a:rPr lang="nb-NO" dirty="0"/>
              <a:t>Agenda</a:t>
            </a:r>
          </a:p>
        </p:txBody>
      </p:sp>
      <p:sp>
        <p:nvSpPr>
          <p:cNvPr id="11" name="Rectangle 10">
            <a:extLst>
              <a:ext uri="{FF2B5EF4-FFF2-40B4-BE49-F238E27FC236}">
                <a16:creationId xmlns:a16="http://schemas.microsoft.com/office/drawing/2014/main" id="{7B086E26-4813-492B-B469-550B9385B5D5}"/>
              </a:ext>
            </a:extLst>
          </p:cNvPr>
          <p:cNvSpPr/>
          <p:nvPr userDrawn="1"/>
        </p:nvSpPr>
        <p:spPr>
          <a:xfrm>
            <a:off x="6094194" y="0"/>
            <a:ext cx="6094195"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0633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1E67B-C36C-4A91-89B9-1EB947829F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1A2C73-20B7-4E72-BAE4-19DC31664DA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1BD650-6B91-431F-8B38-A8F9DC2E032D}"/>
              </a:ext>
            </a:extLst>
          </p:cNvPr>
          <p:cNvSpPr>
            <a:spLocks noGrp="1"/>
          </p:cNvSpPr>
          <p:nvPr>
            <p:ph type="dt" sz="half" idx="10"/>
          </p:nvPr>
        </p:nvSpPr>
        <p:spPr/>
        <p:txBody>
          <a:bodyPr/>
          <a:lstStyle/>
          <a:p>
            <a:fld id="{B8D1087B-9C09-47AD-8794-EAE24BBCFCEA}" type="datetimeFigureOut">
              <a:rPr lang="en-US" smtClean="0"/>
              <a:t>6/12/2018</a:t>
            </a:fld>
            <a:endParaRPr lang="en-US"/>
          </a:p>
        </p:txBody>
      </p:sp>
      <p:sp>
        <p:nvSpPr>
          <p:cNvPr id="5" name="Footer Placeholder 4">
            <a:extLst>
              <a:ext uri="{FF2B5EF4-FFF2-40B4-BE49-F238E27FC236}">
                <a16:creationId xmlns:a16="http://schemas.microsoft.com/office/drawing/2014/main" id="{3F4CC40D-CE91-452E-A447-EE2A443179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8D1915-4626-45BE-BF3F-6500FD1D06D0}"/>
              </a:ext>
            </a:extLst>
          </p:cNvPr>
          <p:cNvSpPr>
            <a:spLocks noGrp="1"/>
          </p:cNvSpPr>
          <p:nvPr>
            <p:ph type="sldNum" sz="quarter" idx="12"/>
          </p:nvPr>
        </p:nvSpPr>
        <p:spPr/>
        <p:txBody>
          <a:bodyPr/>
          <a:lstStyle/>
          <a:p>
            <a:fld id="{D33226DA-55CD-4C29-8FE0-EBABA486FD6B}" type="slidenum">
              <a:rPr lang="en-US" smtClean="0"/>
              <a:t>‹#›</a:t>
            </a:fld>
            <a:endParaRPr lang="en-US"/>
          </a:p>
        </p:txBody>
      </p:sp>
    </p:spTree>
    <p:extLst>
      <p:ext uri="{BB962C8B-B14F-4D97-AF65-F5344CB8AC3E}">
        <p14:creationId xmlns:p14="http://schemas.microsoft.com/office/powerpoint/2010/main" val="29764139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C3750-FADF-4A1C-BB17-361C898210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45F52A1-8D30-4B75-BA8F-D57DE47187F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69F0E30-6CE0-45D1-BE86-0B3479ED9168}"/>
              </a:ext>
            </a:extLst>
          </p:cNvPr>
          <p:cNvSpPr>
            <a:spLocks noGrp="1"/>
          </p:cNvSpPr>
          <p:nvPr>
            <p:ph type="dt" sz="half" idx="10"/>
          </p:nvPr>
        </p:nvSpPr>
        <p:spPr/>
        <p:txBody>
          <a:bodyPr/>
          <a:lstStyle/>
          <a:p>
            <a:fld id="{B8D1087B-9C09-47AD-8794-EAE24BBCFCEA}" type="datetimeFigureOut">
              <a:rPr lang="en-US" smtClean="0"/>
              <a:t>6/12/2018</a:t>
            </a:fld>
            <a:endParaRPr lang="en-US"/>
          </a:p>
        </p:txBody>
      </p:sp>
      <p:sp>
        <p:nvSpPr>
          <p:cNvPr id="5" name="Footer Placeholder 4">
            <a:extLst>
              <a:ext uri="{FF2B5EF4-FFF2-40B4-BE49-F238E27FC236}">
                <a16:creationId xmlns:a16="http://schemas.microsoft.com/office/drawing/2014/main" id="{BEA2DBFE-62F0-43DC-96F9-DB205AB872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FBD90B-083A-4EB6-B55D-CE41E6520E69}"/>
              </a:ext>
            </a:extLst>
          </p:cNvPr>
          <p:cNvSpPr>
            <a:spLocks noGrp="1"/>
          </p:cNvSpPr>
          <p:nvPr>
            <p:ph type="sldNum" sz="quarter" idx="12"/>
          </p:nvPr>
        </p:nvSpPr>
        <p:spPr/>
        <p:txBody>
          <a:bodyPr/>
          <a:lstStyle/>
          <a:p>
            <a:fld id="{D33226DA-55CD-4C29-8FE0-EBABA486FD6B}" type="slidenum">
              <a:rPr lang="en-US" smtClean="0"/>
              <a:t>‹#›</a:t>
            </a:fld>
            <a:endParaRPr lang="en-US"/>
          </a:p>
        </p:txBody>
      </p:sp>
    </p:spTree>
    <p:extLst>
      <p:ext uri="{BB962C8B-B14F-4D97-AF65-F5344CB8AC3E}">
        <p14:creationId xmlns:p14="http://schemas.microsoft.com/office/powerpoint/2010/main" val="2003225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A5C5F-CCF0-4414-8E1F-98F9E62DEB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CF8449-292E-4F44-B20E-A15C7143618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4D310B-CA63-49B0-87A7-D9D71BFADB3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D1B96E-8518-4F24-BE37-4256AD65D987}"/>
              </a:ext>
            </a:extLst>
          </p:cNvPr>
          <p:cNvSpPr>
            <a:spLocks noGrp="1"/>
          </p:cNvSpPr>
          <p:nvPr>
            <p:ph type="dt" sz="half" idx="10"/>
          </p:nvPr>
        </p:nvSpPr>
        <p:spPr/>
        <p:txBody>
          <a:bodyPr/>
          <a:lstStyle/>
          <a:p>
            <a:fld id="{B8D1087B-9C09-47AD-8794-EAE24BBCFCEA}" type="datetimeFigureOut">
              <a:rPr lang="en-US" smtClean="0"/>
              <a:t>6/12/2018</a:t>
            </a:fld>
            <a:endParaRPr lang="en-US"/>
          </a:p>
        </p:txBody>
      </p:sp>
      <p:sp>
        <p:nvSpPr>
          <p:cNvPr id="6" name="Footer Placeholder 5">
            <a:extLst>
              <a:ext uri="{FF2B5EF4-FFF2-40B4-BE49-F238E27FC236}">
                <a16:creationId xmlns:a16="http://schemas.microsoft.com/office/drawing/2014/main" id="{E1C37AFE-4FEA-4305-A434-0F7D8468F8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60D481-53BC-44E4-8E66-E89DEB140CA9}"/>
              </a:ext>
            </a:extLst>
          </p:cNvPr>
          <p:cNvSpPr>
            <a:spLocks noGrp="1"/>
          </p:cNvSpPr>
          <p:nvPr>
            <p:ph type="sldNum" sz="quarter" idx="12"/>
          </p:nvPr>
        </p:nvSpPr>
        <p:spPr/>
        <p:txBody>
          <a:bodyPr/>
          <a:lstStyle/>
          <a:p>
            <a:fld id="{D33226DA-55CD-4C29-8FE0-EBABA486FD6B}" type="slidenum">
              <a:rPr lang="en-US" smtClean="0"/>
              <a:t>‹#›</a:t>
            </a:fld>
            <a:endParaRPr lang="en-US"/>
          </a:p>
        </p:txBody>
      </p:sp>
    </p:spTree>
    <p:extLst>
      <p:ext uri="{BB962C8B-B14F-4D97-AF65-F5344CB8AC3E}">
        <p14:creationId xmlns:p14="http://schemas.microsoft.com/office/powerpoint/2010/main" val="891164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CC25D-F596-4751-8226-EFA32E11773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40A1658-70D6-4F5A-AEA4-8E648AE571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EDEC5FD-5733-4B31-8702-FD822980DE9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DD1B290-6A3C-4A80-A105-9AE6C01FF7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3916474-5EF8-463A-8F8D-70687C623CC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A47B0C-3C05-4B9A-B811-8E6D6A151F8F}"/>
              </a:ext>
            </a:extLst>
          </p:cNvPr>
          <p:cNvSpPr>
            <a:spLocks noGrp="1"/>
          </p:cNvSpPr>
          <p:nvPr>
            <p:ph type="dt" sz="half" idx="10"/>
          </p:nvPr>
        </p:nvSpPr>
        <p:spPr/>
        <p:txBody>
          <a:bodyPr/>
          <a:lstStyle/>
          <a:p>
            <a:fld id="{B8D1087B-9C09-47AD-8794-EAE24BBCFCEA}" type="datetimeFigureOut">
              <a:rPr lang="en-US" smtClean="0"/>
              <a:t>6/12/2018</a:t>
            </a:fld>
            <a:endParaRPr lang="en-US"/>
          </a:p>
        </p:txBody>
      </p:sp>
      <p:sp>
        <p:nvSpPr>
          <p:cNvPr id="8" name="Footer Placeholder 7">
            <a:extLst>
              <a:ext uri="{FF2B5EF4-FFF2-40B4-BE49-F238E27FC236}">
                <a16:creationId xmlns:a16="http://schemas.microsoft.com/office/drawing/2014/main" id="{5411153B-013A-49D6-AEC4-DB802FE44F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47FD16-480F-461E-AC4B-A484DDC3CB32}"/>
              </a:ext>
            </a:extLst>
          </p:cNvPr>
          <p:cNvSpPr>
            <a:spLocks noGrp="1"/>
          </p:cNvSpPr>
          <p:nvPr>
            <p:ph type="sldNum" sz="quarter" idx="12"/>
          </p:nvPr>
        </p:nvSpPr>
        <p:spPr/>
        <p:txBody>
          <a:bodyPr/>
          <a:lstStyle/>
          <a:p>
            <a:fld id="{D33226DA-55CD-4C29-8FE0-EBABA486FD6B}" type="slidenum">
              <a:rPr lang="en-US" smtClean="0"/>
              <a:t>‹#›</a:t>
            </a:fld>
            <a:endParaRPr lang="en-US"/>
          </a:p>
        </p:txBody>
      </p:sp>
    </p:spTree>
    <p:extLst>
      <p:ext uri="{BB962C8B-B14F-4D97-AF65-F5344CB8AC3E}">
        <p14:creationId xmlns:p14="http://schemas.microsoft.com/office/powerpoint/2010/main" val="39970019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DDD4E-8975-4606-88DB-1260ACC9A02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E24511-FF85-4ED0-90E5-BC8742C860DA}"/>
              </a:ext>
            </a:extLst>
          </p:cNvPr>
          <p:cNvSpPr>
            <a:spLocks noGrp="1"/>
          </p:cNvSpPr>
          <p:nvPr>
            <p:ph type="dt" sz="half" idx="10"/>
          </p:nvPr>
        </p:nvSpPr>
        <p:spPr/>
        <p:txBody>
          <a:bodyPr/>
          <a:lstStyle/>
          <a:p>
            <a:fld id="{B8D1087B-9C09-47AD-8794-EAE24BBCFCEA}" type="datetimeFigureOut">
              <a:rPr lang="en-US" smtClean="0"/>
              <a:t>6/12/2018</a:t>
            </a:fld>
            <a:endParaRPr lang="en-US"/>
          </a:p>
        </p:txBody>
      </p:sp>
      <p:sp>
        <p:nvSpPr>
          <p:cNvPr id="4" name="Footer Placeholder 3">
            <a:extLst>
              <a:ext uri="{FF2B5EF4-FFF2-40B4-BE49-F238E27FC236}">
                <a16:creationId xmlns:a16="http://schemas.microsoft.com/office/drawing/2014/main" id="{3E3FB735-E889-4370-AC58-DAB80DCEE3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472EA1-5364-47F5-8AE0-2ECCA25E8DE7}"/>
              </a:ext>
            </a:extLst>
          </p:cNvPr>
          <p:cNvSpPr>
            <a:spLocks noGrp="1"/>
          </p:cNvSpPr>
          <p:nvPr>
            <p:ph type="sldNum" sz="quarter" idx="12"/>
          </p:nvPr>
        </p:nvSpPr>
        <p:spPr/>
        <p:txBody>
          <a:bodyPr/>
          <a:lstStyle/>
          <a:p>
            <a:fld id="{D33226DA-55CD-4C29-8FE0-EBABA486FD6B}" type="slidenum">
              <a:rPr lang="en-US" smtClean="0"/>
              <a:t>‹#›</a:t>
            </a:fld>
            <a:endParaRPr lang="en-US"/>
          </a:p>
        </p:txBody>
      </p:sp>
    </p:spTree>
    <p:extLst>
      <p:ext uri="{BB962C8B-B14F-4D97-AF65-F5344CB8AC3E}">
        <p14:creationId xmlns:p14="http://schemas.microsoft.com/office/powerpoint/2010/main" val="11215769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ED6D9-37DD-47C9-8D4C-948EC36043D7}"/>
              </a:ext>
            </a:extLst>
          </p:cNvPr>
          <p:cNvSpPr>
            <a:spLocks noGrp="1"/>
          </p:cNvSpPr>
          <p:nvPr>
            <p:ph type="dt" sz="half" idx="10"/>
          </p:nvPr>
        </p:nvSpPr>
        <p:spPr/>
        <p:txBody>
          <a:bodyPr/>
          <a:lstStyle/>
          <a:p>
            <a:fld id="{B8D1087B-9C09-47AD-8794-EAE24BBCFCEA}" type="datetimeFigureOut">
              <a:rPr lang="en-US" smtClean="0"/>
              <a:t>6/12/2018</a:t>
            </a:fld>
            <a:endParaRPr lang="en-US"/>
          </a:p>
        </p:txBody>
      </p:sp>
      <p:sp>
        <p:nvSpPr>
          <p:cNvPr id="3" name="Footer Placeholder 2">
            <a:extLst>
              <a:ext uri="{FF2B5EF4-FFF2-40B4-BE49-F238E27FC236}">
                <a16:creationId xmlns:a16="http://schemas.microsoft.com/office/drawing/2014/main" id="{7DC293CB-6032-4DBF-9D44-FA50A31F1A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BF802A5-7F54-4DFB-A7A3-50D3D423682F}"/>
              </a:ext>
            </a:extLst>
          </p:cNvPr>
          <p:cNvSpPr>
            <a:spLocks noGrp="1"/>
          </p:cNvSpPr>
          <p:nvPr>
            <p:ph type="sldNum" sz="quarter" idx="12"/>
          </p:nvPr>
        </p:nvSpPr>
        <p:spPr/>
        <p:txBody>
          <a:bodyPr/>
          <a:lstStyle/>
          <a:p>
            <a:fld id="{D33226DA-55CD-4C29-8FE0-EBABA486FD6B}" type="slidenum">
              <a:rPr lang="en-US" smtClean="0"/>
              <a:t>‹#›</a:t>
            </a:fld>
            <a:endParaRPr lang="en-US"/>
          </a:p>
        </p:txBody>
      </p:sp>
    </p:spTree>
    <p:extLst>
      <p:ext uri="{BB962C8B-B14F-4D97-AF65-F5344CB8AC3E}">
        <p14:creationId xmlns:p14="http://schemas.microsoft.com/office/powerpoint/2010/main" val="17121144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B0AE3-2959-4C47-920E-57343CE600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C4C0519-93F9-473A-95B4-53B4233A98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F09156B-75EF-448C-953A-88A44140E6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8D8F52D-972B-443F-9E18-4BC43A265422}"/>
              </a:ext>
            </a:extLst>
          </p:cNvPr>
          <p:cNvSpPr>
            <a:spLocks noGrp="1"/>
          </p:cNvSpPr>
          <p:nvPr>
            <p:ph type="dt" sz="half" idx="10"/>
          </p:nvPr>
        </p:nvSpPr>
        <p:spPr/>
        <p:txBody>
          <a:bodyPr/>
          <a:lstStyle/>
          <a:p>
            <a:fld id="{B8D1087B-9C09-47AD-8794-EAE24BBCFCEA}" type="datetimeFigureOut">
              <a:rPr lang="en-US" smtClean="0"/>
              <a:t>6/12/2018</a:t>
            </a:fld>
            <a:endParaRPr lang="en-US"/>
          </a:p>
        </p:txBody>
      </p:sp>
      <p:sp>
        <p:nvSpPr>
          <p:cNvPr id="6" name="Footer Placeholder 5">
            <a:extLst>
              <a:ext uri="{FF2B5EF4-FFF2-40B4-BE49-F238E27FC236}">
                <a16:creationId xmlns:a16="http://schemas.microsoft.com/office/drawing/2014/main" id="{53AAD21F-AEB5-4D28-B236-BCDB2AF9C7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18C78A-2ECD-458A-9FF6-97EF0C97F257}"/>
              </a:ext>
            </a:extLst>
          </p:cNvPr>
          <p:cNvSpPr>
            <a:spLocks noGrp="1"/>
          </p:cNvSpPr>
          <p:nvPr>
            <p:ph type="sldNum" sz="quarter" idx="12"/>
          </p:nvPr>
        </p:nvSpPr>
        <p:spPr/>
        <p:txBody>
          <a:bodyPr/>
          <a:lstStyle/>
          <a:p>
            <a:fld id="{D33226DA-55CD-4C29-8FE0-EBABA486FD6B}" type="slidenum">
              <a:rPr lang="en-US" smtClean="0"/>
              <a:t>‹#›</a:t>
            </a:fld>
            <a:endParaRPr lang="en-US"/>
          </a:p>
        </p:txBody>
      </p:sp>
    </p:spTree>
    <p:extLst>
      <p:ext uri="{BB962C8B-B14F-4D97-AF65-F5344CB8AC3E}">
        <p14:creationId xmlns:p14="http://schemas.microsoft.com/office/powerpoint/2010/main" val="33961955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D655D-38CB-4CB8-8EA1-82825076A1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A65E678-0CB6-4075-8A77-5D238588C6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3C34008-AD2C-4426-BF31-BC3E876CF7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A106B6-E1CC-4588-A7C9-D9708257D417}"/>
              </a:ext>
            </a:extLst>
          </p:cNvPr>
          <p:cNvSpPr>
            <a:spLocks noGrp="1"/>
          </p:cNvSpPr>
          <p:nvPr>
            <p:ph type="dt" sz="half" idx="10"/>
          </p:nvPr>
        </p:nvSpPr>
        <p:spPr/>
        <p:txBody>
          <a:bodyPr/>
          <a:lstStyle/>
          <a:p>
            <a:fld id="{B8D1087B-9C09-47AD-8794-EAE24BBCFCEA}" type="datetimeFigureOut">
              <a:rPr lang="en-US" smtClean="0"/>
              <a:t>6/12/2018</a:t>
            </a:fld>
            <a:endParaRPr lang="en-US"/>
          </a:p>
        </p:txBody>
      </p:sp>
      <p:sp>
        <p:nvSpPr>
          <p:cNvPr id="6" name="Footer Placeholder 5">
            <a:extLst>
              <a:ext uri="{FF2B5EF4-FFF2-40B4-BE49-F238E27FC236}">
                <a16:creationId xmlns:a16="http://schemas.microsoft.com/office/drawing/2014/main" id="{0A45A613-D61D-4AB4-9B88-EF1018941F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6FA069-3052-46AA-96BE-4A692C61962A}"/>
              </a:ext>
            </a:extLst>
          </p:cNvPr>
          <p:cNvSpPr>
            <a:spLocks noGrp="1"/>
          </p:cNvSpPr>
          <p:nvPr>
            <p:ph type="sldNum" sz="quarter" idx="12"/>
          </p:nvPr>
        </p:nvSpPr>
        <p:spPr/>
        <p:txBody>
          <a:bodyPr/>
          <a:lstStyle/>
          <a:p>
            <a:fld id="{D33226DA-55CD-4C29-8FE0-EBABA486FD6B}" type="slidenum">
              <a:rPr lang="en-US" smtClean="0"/>
              <a:t>‹#›</a:t>
            </a:fld>
            <a:endParaRPr lang="en-US"/>
          </a:p>
        </p:txBody>
      </p:sp>
    </p:spTree>
    <p:extLst>
      <p:ext uri="{BB962C8B-B14F-4D97-AF65-F5344CB8AC3E}">
        <p14:creationId xmlns:p14="http://schemas.microsoft.com/office/powerpoint/2010/main" val="35545730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5635F5-D2F5-4EA5-ABA2-A8DA59301E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9655888-104F-4734-8A16-B05D6362AD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5EF5F2-8676-4AFE-A55A-8F5835C6E8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D1087B-9C09-47AD-8794-EAE24BBCFCEA}" type="datetimeFigureOut">
              <a:rPr lang="en-US" smtClean="0"/>
              <a:t>6/12/2018</a:t>
            </a:fld>
            <a:endParaRPr lang="en-US"/>
          </a:p>
        </p:txBody>
      </p:sp>
      <p:sp>
        <p:nvSpPr>
          <p:cNvPr id="5" name="Footer Placeholder 4">
            <a:extLst>
              <a:ext uri="{FF2B5EF4-FFF2-40B4-BE49-F238E27FC236}">
                <a16:creationId xmlns:a16="http://schemas.microsoft.com/office/drawing/2014/main" id="{058D395D-9188-4E30-8AF7-D6C82355C4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F6A71A-3159-486C-91F3-1CC25F430F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3226DA-55CD-4C29-8FE0-EBABA486FD6B}" type="slidenum">
              <a:rPr lang="en-US" smtClean="0"/>
              <a:t>‹#›</a:t>
            </a:fld>
            <a:endParaRPr lang="en-US"/>
          </a:p>
        </p:txBody>
      </p:sp>
    </p:spTree>
    <p:extLst>
      <p:ext uri="{BB962C8B-B14F-4D97-AF65-F5344CB8AC3E}">
        <p14:creationId xmlns:p14="http://schemas.microsoft.com/office/powerpoint/2010/main" val="98543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png"/><Relationship Id="rId7" Type="http://schemas.openxmlformats.org/officeDocument/2006/relationships/diagramColors" Target="../diagrams/colors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4.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7.xml"/><Relationship Id="rId7" Type="http://schemas.microsoft.com/office/2017/06/relationships/model3d" Target="../media/model3d1.glb"/><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3.jpg"/><Relationship Id="rId5" Type="http://schemas.openxmlformats.org/officeDocument/2006/relationships/image" Target="../media/image12.png"/><Relationship Id="rId4" Type="http://schemas.openxmlformats.org/officeDocument/2006/relationships/notesSlide" Target="../notesSlides/notesSlide4.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a:ex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5538E6ED-93C4-4CB8-A075-32981BA4A622}"/>
              </a:ext>
            </a:extLst>
          </p:cNvPr>
          <p:cNvSpPr>
            <a:spLocks noGrp="1"/>
          </p:cNvSpPr>
          <p:nvPr>
            <p:ph type="subTitle" idx="1"/>
          </p:nvPr>
        </p:nvSpPr>
        <p:spPr>
          <a:xfrm>
            <a:off x="7782910" y="5242675"/>
            <a:ext cx="4330262" cy="683284"/>
          </a:xfrm>
        </p:spPr>
        <p:txBody>
          <a:bodyPr>
            <a:normAutofit/>
          </a:bodyPr>
          <a:lstStyle/>
          <a:p>
            <a:r>
              <a:rPr lang="en-US" sz="1900" dirty="0"/>
              <a:t>How can we use technology or new ideas to improve the Aker </a:t>
            </a:r>
            <a:r>
              <a:rPr lang="en-US" sz="1900" dirty="0" err="1"/>
              <a:t>Brygge</a:t>
            </a:r>
            <a:r>
              <a:rPr lang="en-US" sz="1900" dirty="0"/>
              <a:t> Experience?</a:t>
            </a:r>
          </a:p>
        </p:txBody>
      </p:sp>
      <p:pic>
        <p:nvPicPr>
          <p:cNvPr id="8" name="Picture 7">
            <a:extLst>
              <a:ext uri="{FF2B5EF4-FFF2-40B4-BE49-F238E27FC236}">
                <a16:creationId xmlns:a16="http://schemas.microsoft.com/office/drawing/2014/main" id="{75BA26E3-0CED-4CE7-A8E1-8DA6CC60DCAA}"/>
              </a:ext>
            </a:extLst>
          </p:cNvPr>
          <p:cNvPicPr>
            <a:picLocks noChangeAspect="1"/>
          </p:cNvPicPr>
          <p:nvPr/>
        </p:nvPicPr>
        <p:blipFill>
          <a:blip r:embed="rId2"/>
          <a:stretch>
            <a:fillRect/>
          </a:stretch>
        </p:blipFill>
        <p:spPr>
          <a:xfrm>
            <a:off x="2213169" y="444783"/>
            <a:ext cx="7765662" cy="2535726"/>
          </a:xfrm>
          <a:prstGeom prst="rect">
            <a:avLst/>
          </a:prstGeom>
        </p:spPr>
      </p:pic>
      <p:sp>
        <p:nvSpPr>
          <p:cNvPr id="6" name="Oval 5">
            <a:extLst>
              <a:ext uri="{FF2B5EF4-FFF2-40B4-BE49-F238E27FC236}">
                <a16:creationId xmlns:a16="http://schemas.microsoft.com/office/drawing/2014/main" id="{9DBD5271-68A2-4AAE-8D30-FF1A48DBA73A}"/>
              </a:ext>
            </a:extLst>
          </p:cNvPr>
          <p:cNvSpPr/>
          <p:nvPr/>
        </p:nvSpPr>
        <p:spPr>
          <a:xfrm>
            <a:off x="7222944" y="3223542"/>
            <a:ext cx="5234731" cy="5234731"/>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90564F0-6272-4FEE-A70D-259A92457DD8}"/>
              </a:ext>
            </a:extLst>
          </p:cNvPr>
          <p:cNvSpPr/>
          <p:nvPr/>
        </p:nvSpPr>
        <p:spPr>
          <a:xfrm>
            <a:off x="7810585" y="4984152"/>
            <a:ext cx="4063477" cy="1200329"/>
          </a:xfrm>
          <a:prstGeom prst="rect">
            <a:avLst/>
          </a:prstGeom>
        </p:spPr>
        <p:txBody>
          <a:bodyPr wrap="square">
            <a:spAutoFit/>
          </a:bodyPr>
          <a:lstStyle/>
          <a:p>
            <a:r>
              <a:rPr lang="en-US" sz="2400" dirty="0"/>
              <a:t>How can we use technology or new ideas to improve the Aker </a:t>
            </a:r>
            <a:r>
              <a:rPr lang="en-US" sz="2400" dirty="0" err="1"/>
              <a:t>Brygge</a:t>
            </a:r>
            <a:r>
              <a:rPr lang="en-US" sz="2400" dirty="0"/>
              <a:t> Experience?</a:t>
            </a:r>
          </a:p>
        </p:txBody>
      </p:sp>
      <p:sp>
        <p:nvSpPr>
          <p:cNvPr id="11" name="Rectangle 10">
            <a:extLst>
              <a:ext uri="{FF2B5EF4-FFF2-40B4-BE49-F238E27FC236}">
                <a16:creationId xmlns:a16="http://schemas.microsoft.com/office/drawing/2014/main" id="{DF2CEF89-1AE0-47FA-ADD1-5314F1EBAFD6}"/>
              </a:ext>
            </a:extLst>
          </p:cNvPr>
          <p:cNvSpPr/>
          <p:nvPr/>
        </p:nvSpPr>
        <p:spPr>
          <a:xfrm>
            <a:off x="8829777" y="3825793"/>
            <a:ext cx="2021066" cy="646331"/>
          </a:xfrm>
          <a:prstGeom prst="rect">
            <a:avLst/>
          </a:prstGeom>
        </p:spPr>
        <p:txBody>
          <a:bodyPr wrap="none">
            <a:spAutoFit/>
          </a:bodyPr>
          <a:lstStyle/>
          <a:p>
            <a:r>
              <a:rPr lang="en-US" sz="3600" dirty="0"/>
              <a:t>Challenge</a:t>
            </a:r>
            <a:endParaRPr lang="en-US" dirty="0"/>
          </a:p>
        </p:txBody>
      </p:sp>
      <p:sp>
        <p:nvSpPr>
          <p:cNvPr id="14" name="Title 13">
            <a:extLst>
              <a:ext uri="{FF2B5EF4-FFF2-40B4-BE49-F238E27FC236}">
                <a16:creationId xmlns:a16="http://schemas.microsoft.com/office/drawing/2014/main" id="{457154FD-9542-4E76-B3D9-BF1AE69EA7E8}"/>
              </a:ext>
            </a:extLst>
          </p:cNvPr>
          <p:cNvSpPr>
            <a:spLocks noGrp="1"/>
          </p:cNvSpPr>
          <p:nvPr>
            <p:ph type="ctrTitle"/>
          </p:nvPr>
        </p:nvSpPr>
        <p:spPr/>
        <p:txBody>
          <a:bodyPr/>
          <a:lstStyle/>
          <a:p>
            <a:endParaRPr lang="en-US"/>
          </a:p>
        </p:txBody>
      </p:sp>
    </p:spTree>
    <p:extLst>
      <p:ext uri="{BB962C8B-B14F-4D97-AF65-F5344CB8AC3E}">
        <p14:creationId xmlns:p14="http://schemas.microsoft.com/office/powerpoint/2010/main" val="144769189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E20C9-619C-4BBA-B5FC-2D047D834834}"/>
              </a:ext>
            </a:extLst>
          </p:cNvPr>
          <p:cNvSpPr>
            <a:spLocks noGrp="1"/>
          </p:cNvSpPr>
          <p:nvPr>
            <p:ph type="title"/>
          </p:nvPr>
        </p:nvSpPr>
        <p:spPr>
          <a:xfrm>
            <a:off x="657224" y="499533"/>
            <a:ext cx="10772775" cy="1658198"/>
          </a:xfrm>
        </p:spPr>
        <p:txBody>
          <a:bodyPr/>
          <a:lstStyle/>
          <a:p>
            <a:r>
              <a:rPr lang="en-AU" dirty="0"/>
              <a:t>Prototype specifications</a:t>
            </a:r>
            <a:endParaRPr lang="en-US" dirty="0"/>
          </a:p>
        </p:txBody>
      </p:sp>
      <p:graphicFrame>
        <p:nvGraphicFramePr>
          <p:cNvPr id="6" name="Content Placeholder 5">
            <a:extLst>
              <a:ext uri="{FF2B5EF4-FFF2-40B4-BE49-F238E27FC236}">
                <a16:creationId xmlns:a16="http://schemas.microsoft.com/office/drawing/2014/main" id="{C65CCB13-EE32-40C9-9468-3A5CDC83859C}"/>
              </a:ext>
            </a:extLst>
          </p:cNvPr>
          <p:cNvGraphicFramePr>
            <a:graphicFrameLocks noGrp="1"/>
          </p:cNvGraphicFramePr>
          <p:nvPr>
            <p:ph idx="1"/>
            <p:extLst>
              <p:ext uri="{D42A27DB-BD31-4B8C-83A1-F6EECF244321}">
                <p14:modId xmlns:p14="http://schemas.microsoft.com/office/powerpoint/2010/main" val="637290156"/>
              </p:ext>
            </p:extLst>
          </p:nvPr>
        </p:nvGraphicFramePr>
        <p:xfrm>
          <a:off x="1892678" y="1935862"/>
          <a:ext cx="8760206" cy="3581400"/>
        </p:xfrm>
        <a:graphic>
          <a:graphicData uri="http://schemas.openxmlformats.org/drawingml/2006/table">
            <a:tbl>
              <a:tblPr firstRow="1" bandRow="1">
                <a:tableStyleId>{5C22544A-7EE6-4342-B048-85BDC9FD1C3A}</a:tableStyleId>
              </a:tblPr>
              <a:tblGrid>
                <a:gridCol w="1591056">
                  <a:extLst>
                    <a:ext uri="{9D8B030D-6E8A-4147-A177-3AD203B41FA5}">
                      <a16:colId xmlns:a16="http://schemas.microsoft.com/office/drawing/2014/main" val="1486681217"/>
                    </a:ext>
                  </a:extLst>
                </a:gridCol>
                <a:gridCol w="3584575">
                  <a:extLst>
                    <a:ext uri="{9D8B030D-6E8A-4147-A177-3AD203B41FA5}">
                      <a16:colId xmlns:a16="http://schemas.microsoft.com/office/drawing/2014/main" val="299968162"/>
                    </a:ext>
                  </a:extLst>
                </a:gridCol>
                <a:gridCol w="3584575">
                  <a:extLst>
                    <a:ext uri="{9D8B030D-6E8A-4147-A177-3AD203B41FA5}">
                      <a16:colId xmlns:a16="http://schemas.microsoft.com/office/drawing/2014/main" val="4259929960"/>
                    </a:ext>
                  </a:extLst>
                </a:gridCol>
              </a:tblGrid>
              <a:tr h="370840">
                <a:tc>
                  <a:txBody>
                    <a:bodyPr/>
                    <a:lstStyle/>
                    <a:p>
                      <a:endParaRPr lang="en-US" dirty="0"/>
                    </a:p>
                  </a:txBody>
                  <a:tcPr/>
                </a:tc>
                <a:tc>
                  <a:txBody>
                    <a:bodyPr/>
                    <a:lstStyle/>
                    <a:p>
                      <a:r>
                        <a:rPr lang="en-AU" dirty="0"/>
                        <a:t>Proof of concept</a:t>
                      </a:r>
                      <a:endParaRPr lang="en-US" dirty="0"/>
                    </a:p>
                  </a:txBody>
                  <a:tcPr/>
                </a:tc>
                <a:tc>
                  <a:txBody>
                    <a:bodyPr/>
                    <a:lstStyle/>
                    <a:p>
                      <a:r>
                        <a:rPr lang="en-AU" dirty="0"/>
                        <a:t>Final proto</a:t>
                      </a:r>
                      <a:endParaRPr lang="en-US" dirty="0"/>
                    </a:p>
                  </a:txBody>
                  <a:tcPr/>
                </a:tc>
                <a:extLst>
                  <a:ext uri="{0D108BD9-81ED-4DB2-BD59-A6C34878D82A}">
                    <a16:rowId xmlns:a16="http://schemas.microsoft.com/office/drawing/2014/main" val="2813422988"/>
                  </a:ext>
                </a:extLst>
              </a:tr>
              <a:tr h="370840">
                <a:tc>
                  <a:txBody>
                    <a:bodyPr/>
                    <a:lstStyle/>
                    <a:p>
                      <a:r>
                        <a:rPr lang="en-AU" dirty="0"/>
                        <a:t>Physical model</a:t>
                      </a:r>
                      <a:endParaRPr lang="en-US" dirty="0"/>
                    </a:p>
                  </a:txBody>
                  <a:tcPr/>
                </a:tc>
                <a:tc>
                  <a:txBody>
                    <a:bodyPr/>
                    <a:lstStyle/>
                    <a:p>
                      <a:r>
                        <a:rPr lang="en-AU" dirty="0"/>
                        <a:t>Google 3d view + 3DF Zephyr (photogrammetry)</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Real drone 3d scan (permit required) + manual tuning + 3DF Zephyr + AWS S3 Windows GRID GPU</a:t>
                      </a:r>
                      <a:endParaRPr lang="en-US" dirty="0"/>
                    </a:p>
                  </a:txBody>
                  <a:tcPr/>
                </a:tc>
                <a:extLst>
                  <a:ext uri="{0D108BD9-81ED-4DB2-BD59-A6C34878D82A}">
                    <a16:rowId xmlns:a16="http://schemas.microsoft.com/office/drawing/2014/main" val="3020420387"/>
                  </a:ext>
                </a:extLst>
              </a:tr>
              <a:tr h="370840">
                <a:tc>
                  <a:txBody>
                    <a:bodyPr/>
                    <a:lstStyle/>
                    <a:p>
                      <a:r>
                        <a:rPr lang="en-AU" dirty="0"/>
                        <a:t>Source</a:t>
                      </a:r>
                      <a:endParaRPr lang="en-US" dirty="0"/>
                    </a:p>
                  </a:txBody>
                  <a:tcPr/>
                </a:tc>
                <a:tc>
                  <a:txBody>
                    <a:bodyPr/>
                    <a:lstStyle/>
                    <a:p>
                      <a:r>
                        <a:rPr lang="en-AU" dirty="0"/>
                        <a:t>.csv file with 2018’s campaign activities/locations</a:t>
                      </a:r>
                      <a:endParaRPr lang="en-US" dirty="0"/>
                    </a:p>
                  </a:txBody>
                  <a:tcPr/>
                </a:tc>
                <a:tc>
                  <a:txBody>
                    <a:bodyPr/>
                    <a:lstStyle/>
                    <a:p>
                      <a:r>
                        <a:rPr lang="en-AU" dirty="0"/>
                        <a:t>Aker </a:t>
                      </a:r>
                      <a:r>
                        <a:rPr lang="en-AU" dirty="0" err="1"/>
                        <a:t>Brygge’s</a:t>
                      </a:r>
                      <a:r>
                        <a:rPr lang="en-AU" dirty="0"/>
                        <a:t> REST API</a:t>
                      </a:r>
                      <a:endParaRPr lang="en-US" dirty="0"/>
                    </a:p>
                  </a:txBody>
                  <a:tcPr/>
                </a:tc>
                <a:extLst>
                  <a:ext uri="{0D108BD9-81ED-4DB2-BD59-A6C34878D82A}">
                    <a16:rowId xmlns:a16="http://schemas.microsoft.com/office/drawing/2014/main" val="994313688"/>
                  </a:ext>
                </a:extLst>
              </a:tr>
              <a:tr h="370840">
                <a:tc>
                  <a:txBody>
                    <a:bodyPr/>
                    <a:lstStyle/>
                    <a:p>
                      <a:r>
                        <a:rPr lang="en-AU" dirty="0"/>
                        <a:t>Server</a:t>
                      </a:r>
                      <a:endParaRPr lang="en-US" dirty="0"/>
                    </a:p>
                  </a:txBody>
                  <a:tcPr/>
                </a:tc>
                <a:tc>
                  <a:txBody>
                    <a:bodyPr/>
                    <a:lstStyle/>
                    <a:p>
                      <a:r>
                        <a:rPr lang="en-AU" dirty="0"/>
                        <a:t>Python + serial connection</a:t>
                      </a:r>
                      <a:endParaRPr lang="en-US" dirty="0"/>
                    </a:p>
                  </a:txBody>
                  <a:tcPr/>
                </a:tc>
                <a:tc>
                  <a:txBody>
                    <a:bodyPr/>
                    <a:lstStyle/>
                    <a:p>
                      <a:r>
                        <a:rPr lang="en-AU" dirty="0"/>
                        <a:t>Python/Joomla backend + REST API </a:t>
                      </a:r>
                      <a:endParaRPr lang="en-US" dirty="0"/>
                    </a:p>
                  </a:txBody>
                  <a:tcPr/>
                </a:tc>
                <a:extLst>
                  <a:ext uri="{0D108BD9-81ED-4DB2-BD59-A6C34878D82A}">
                    <a16:rowId xmlns:a16="http://schemas.microsoft.com/office/drawing/2014/main" val="51074886"/>
                  </a:ext>
                </a:extLst>
              </a:tr>
              <a:tr h="370840">
                <a:tc>
                  <a:txBody>
                    <a:bodyPr/>
                    <a:lstStyle/>
                    <a:p>
                      <a:r>
                        <a:rPr lang="en-AU" dirty="0"/>
                        <a:t>Hardware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Arduino + </a:t>
                      </a:r>
                      <a:r>
                        <a:rPr lang="en-US" sz="1800" b="0" i="0" kern="1200" dirty="0">
                          <a:solidFill>
                            <a:schemeClr val="dk1"/>
                          </a:solidFill>
                          <a:effectLst/>
                          <a:latin typeface="+mn-lt"/>
                          <a:ea typeface="+mn-ea"/>
                          <a:cs typeface="+mn-cs"/>
                        </a:rPr>
                        <a:t>WS2811 </a:t>
                      </a:r>
                      <a:r>
                        <a:rPr lang="en-US" sz="1800" b="0" i="0" kern="1200" dirty="0" err="1">
                          <a:solidFill>
                            <a:schemeClr val="dk1"/>
                          </a:solidFill>
                          <a:effectLst/>
                          <a:latin typeface="+mn-lt"/>
                          <a:ea typeface="+mn-ea"/>
                          <a:cs typeface="+mn-cs"/>
                        </a:rPr>
                        <a:t>NeoPixel</a:t>
                      </a:r>
                      <a:r>
                        <a:rPr lang="en-AU" dirty="0"/>
                        <a:t> strips</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ESP8622 IoT device + </a:t>
                      </a:r>
                      <a:r>
                        <a:rPr lang="en-US" sz="1800" b="0" i="0" kern="1200" dirty="0">
                          <a:solidFill>
                            <a:schemeClr val="dk1"/>
                          </a:solidFill>
                          <a:effectLst/>
                          <a:latin typeface="+mn-lt"/>
                          <a:ea typeface="+mn-ea"/>
                          <a:cs typeface="+mn-cs"/>
                        </a:rPr>
                        <a:t>WS2811 </a:t>
                      </a:r>
                      <a:r>
                        <a:rPr lang="en-US" sz="1800" b="0" i="0" kern="1200" dirty="0" err="1">
                          <a:solidFill>
                            <a:schemeClr val="dk1"/>
                          </a:solidFill>
                          <a:effectLst/>
                          <a:latin typeface="+mn-lt"/>
                          <a:ea typeface="+mn-ea"/>
                          <a:cs typeface="+mn-cs"/>
                        </a:rPr>
                        <a:t>NeoPixel</a:t>
                      </a:r>
                      <a:r>
                        <a:rPr lang="en-US" sz="1800" b="0" i="0" kern="1200" dirty="0">
                          <a:solidFill>
                            <a:schemeClr val="dk1"/>
                          </a:solidFill>
                          <a:effectLst/>
                          <a:latin typeface="+mn-lt"/>
                          <a:ea typeface="+mn-ea"/>
                          <a:cs typeface="+mn-cs"/>
                        </a:rPr>
                        <a:t> matrix</a:t>
                      </a:r>
                      <a:r>
                        <a:rPr lang="en-AU" dirty="0"/>
                        <a:t> </a:t>
                      </a:r>
                      <a:endParaRPr lang="en-US" dirty="0"/>
                    </a:p>
                  </a:txBody>
                  <a:tcPr/>
                </a:tc>
                <a:extLst>
                  <a:ext uri="{0D108BD9-81ED-4DB2-BD59-A6C34878D82A}">
                    <a16:rowId xmlns:a16="http://schemas.microsoft.com/office/drawing/2014/main" val="818701162"/>
                  </a:ext>
                </a:extLst>
              </a:tr>
              <a:tr h="370840">
                <a:tc>
                  <a:txBody>
                    <a:bodyPr/>
                    <a:lstStyle/>
                    <a:p>
                      <a:r>
                        <a:rPr lang="en-AU" dirty="0"/>
                        <a:t>Firmware</a:t>
                      </a:r>
                      <a:endParaRPr lang="en-US" dirty="0"/>
                    </a:p>
                  </a:txBody>
                  <a:tcPr/>
                </a:tc>
                <a:tc>
                  <a:txBody>
                    <a:bodyPr/>
                    <a:lstStyle/>
                    <a:p>
                      <a:r>
                        <a:rPr lang="en-AU" dirty="0"/>
                        <a:t>AVR </a:t>
                      </a:r>
                      <a:r>
                        <a:rPr lang="en-US" sz="1800" b="0" i="0" kern="1200" dirty="0">
                          <a:solidFill>
                            <a:schemeClr val="dk1"/>
                          </a:solidFill>
                          <a:effectLst/>
                          <a:latin typeface="+mn-lt"/>
                          <a:ea typeface="+mn-ea"/>
                          <a:cs typeface="+mn-cs"/>
                        </a:rPr>
                        <a:t>C/C++</a:t>
                      </a:r>
                      <a:endParaRPr lang="en-US" dirty="0"/>
                    </a:p>
                  </a:txBody>
                  <a:tcPr/>
                </a:tc>
                <a:tc>
                  <a:txBody>
                    <a:bodyPr/>
                    <a:lstStyle/>
                    <a:p>
                      <a:r>
                        <a:rPr lang="en-US" sz="1800" b="0" i="0" kern="1200" dirty="0">
                          <a:solidFill>
                            <a:schemeClr val="dk1"/>
                          </a:solidFill>
                          <a:effectLst/>
                          <a:latin typeface="+mn-lt"/>
                          <a:ea typeface="+mn-ea"/>
                          <a:cs typeface="+mn-cs"/>
                        </a:rPr>
                        <a:t>C/C++</a:t>
                      </a:r>
                      <a:endParaRPr lang="en-US" dirty="0"/>
                    </a:p>
                  </a:txBody>
                  <a:tcPr/>
                </a:tc>
                <a:extLst>
                  <a:ext uri="{0D108BD9-81ED-4DB2-BD59-A6C34878D82A}">
                    <a16:rowId xmlns:a16="http://schemas.microsoft.com/office/drawing/2014/main" val="98417816"/>
                  </a:ext>
                </a:extLst>
              </a:tr>
            </a:tbl>
          </a:graphicData>
        </a:graphic>
      </p:graphicFrame>
      <p:sp>
        <p:nvSpPr>
          <p:cNvPr id="7" name="Rectangle 6">
            <a:extLst>
              <a:ext uri="{FF2B5EF4-FFF2-40B4-BE49-F238E27FC236}">
                <a16:creationId xmlns:a16="http://schemas.microsoft.com/office/drawing/2014/main" id="{D7315B77-7D8D-4E3E-8647-B7ABDE7F678F}"/>
              </a:ext>
            </a:extLst>
          </p:cNvPr>
          <p:cNvSpPr/>
          <p:nvPr/>
        </p:nvSpPr>
        <p:spPr>
          <a:xfrm>
            <a:off x="3481431" y="1845578"/>
            <a:ext cx="3548543" cy="3972459"/>
          </a:xfrm>
          <a:prstGeom prst="rect">
            <a:avLst/>
          </a:prstGeom>
          <a:noFill/>
          <a:ln w="28575">
            <a:solidFill>
              <a:srgbClr val="FF0000"/>
            </a:solidFill>
          </a:ln>
        </p:spPr>
        <p:style>
          <a:lnRef idx="2">
            <a:schemeClr val="dk1"/>
          </a:lnRef>
          <a:fillRef idx="1">
            <a:schemeClr val="lt1"/>
          </a:fillRef>
          <a:effectRef idx="0">
            <a:schemeClr val="dk1"/>
          </a:effectRef>
          <a:fontRef idx="minor">
            <a:schemeClr val="dk1"/>
          </a:fontRef>
        </p:style>
        <p:txBody>
          <a:bodyPr rtlCol="0" anchor="b" anchorCtr="1"/>
          <a:lstStyle/>
          <a:p>
            <a:pPr algn="ctr"/>
            <a:r>
              <a:rPr lang="en-AU" b="1" dirty="0">
                <a:solidFill>
                  <a:srgbClr val="FF0000"/>
                </a:solidFill>
              </a:rPr>
              <a:t>Current</a:t>
            </a:r>
            <a:endParaRPr lang="en-US" b="1" dirty="0">
              <a:solidFill>
                <a:srgbClr val="FF0000"/>
              </a:solidFill>
            </a:endParaRPr>
          </a:p>
        </p:txBody>
      </p:sp>
      <p:pic>
        <p:nvPicPr>
          <p:cNvPr id="8" name="Picture 7">
            <a:extLst>
              <a:ext uri="{FF2B5EF4-FFF2-40B4-BE49-F238E27FC236}">
                <a16:creationId xmlns:a16="http://schemas.microsoft.com/office/drawing/2014/main" id="{B6898C3F-9F37-410F-B8FA-4693CB58CEB7}"/>
              </a:ext>
            </a:extLst>
          </p:cNvPr>
          <p:cNvPicPr>
            <a:picLocks noChangeAspect="1"/>
          </p:cNvPicPr>
          <p:nvPr/>
        </p:nvPicPr>
        <p:blipFill>
          <a:blip r:embed="rId2"/>
          <a:stretch>
            <a:fillRect/>
          </a:stretch>
        </p:blipFill>
        <p:spPr>
          <a:xfrm>
            <a:off x="778245" y="5818037"/>
            <a:ext cx="1801724" cy="588318"/>
          </a:xfrm>
          <a:prstGeom prst="rect">
            <a:avLst/>
          </a:prstGeom>
        </p:spPr>
      </p:pic>
      <mc:AlternateContent xmlns:mc="http://schemas.openxmlformats.org/markup-compatibility/2006">
        <mc:Choice xmlns:am3d="http://schemas.microsoft.com/office/drawing/2017/model3d" Requires="am3d">
          <p:graphicFrame>
            <p:nvGraphicFramePr>
              <p:cNvPr id="9" name="3D Model 8">
                <a:extLst>
                  <a:ext uri="{FF2B5EF4-FFF2-40B4-BE49-F238E27FC236}">
                    <a16:creationId xmlns:a16="http://schemas.microsoft.com/office/drawing/2014/main" id="{60EC25CB-394B-4F2B-B68A-07B4A251C6D6}"/>
                  </a:ext>
                </a:extLst>
              </p:cNvPr>
              <p:cNvGraphicFramePr>
                <a:graphicFrameLocks noChangeAspect="1"/>
              </p:cNvGraphicFramePr>
              <p:nvPr>
                <p:extLst>
                  <p:ext uri="{D42A27DB-BD31-4B8C-83A1-F6EECF244321}">
                    <p14:modId xmlns:p14="http://schemas.microsoft.com/office/powerpoint/2010/main" val="2718496699"/>
                  </p:ext>
                </p:extLst>
              </p:nvPr>
            </p:nvGraphicFramePr>
            <p:xfrm>
              <a:off x="7576339" y="-130994"/>
              <a:ext cx="2530180" cy="2130074"/>
            </p:xfrm>
            <a:graphic>
              <a:graphicData uri="http://schemas.microsoft.com/office/drawing/2017/model3d">
                <am3d:model3d r:embed="rId3">
                  <am3d:spPr>
                    <a:xfrm>
                      <a:off x="0" y="0"/>
                      <a:ext cx="2530180" cy="2130074"/>
                    </a:xfrm>
                    <a:prstGeom prst="rect">
                      <a:avLst/>
                    </a:prstGeom>
                  </am3d:spPr>
                  <am3d:camera>
                    <am3d:pos x="0" y="0" z="58771259"/>
                    <am3d:up dx="0" dy="36000000" dz="0"/>
                    <am3d:lookAt x="0" y="0" z="0"/>
                    <am3d:perspective fov="2700000"/>
                  </am3d:camera>
                  <am3d:trans>
                    <am3d:meterPerModelUnit n="6846" d="1000000"/>
                    <am3d:preTrans dx="-6005645" dy="-2524152" dz="-1912750"/>
                    <am3d:scale>
                      <am3d:sx n="1000000" d="1000000"/>
                      <am3d:sy n="1000000" d="1000000"/>
                      <am3d:sz n="1000000" d="1000000"/>
                    </am3d:scale>
                    <am3d:rot ax="9462738" ay="537744" az="10580843"/>
                    <am3d:postTrans dx="0" dy="0" dz="0"/>
                  </am3d:trans>
                  <am3d:raster rName="Office3DRenderer" rVer="16.0.8326">
                    <am3d:blip r:embed="rId4"/>
                  </am3d:raster>
                  <am3d:objViewport viewportSz="365259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a:extLst>
                  <a:ext uri="{FF2B5EF4-FFF2-40B4-BE49-F238E27FC236}">
                    <a16:creationId xmlns:a16="http://schemas.microsoft.com/office/drawing/2014/main" id="{60EC25CB-394B-4F2B-B68A-07B4A251C6D6}"/>
                  </a:ext>
                </a:extLst>
              </p:cNvPr>
              <p:cNvPicPr>
                <a:picLocks noGrp="1" noRot="1" noChangeAspect="1" noMove="1" noResize="1" noEditPoints="1" noAdjustHandles="1" noChangeArrowheads="1" noChangeShapeType="1" noCrop="1"/>
              </p:cNvPicPr>
              <p:nvPr/>
            </p:nvPicPr>
            <p:blipFill>
              <a:blip r:embed="rId4"/>
              <a:stretch>
                <a:fillRect/>
              </a:stretch>
            </p:blipFill>
            <p:spPr>
              <a:xfrm>
                <a:off x="7576339" y="-130994"/>
                <a:ext cx="2530180" cy="2130074"/>
              </a:xfrm>
              <a:prstGeom prst="rect">
                <a:avLst/>
              </a:prstGeom>
            </p:spPr>
          </p:pic>
        </mc:Fallback>
      </mc:AlternateContent>
    </p:spTree>
    <p:extLst>
      <p:ext uri="{BB962C8B-B14F-4D97-AF65-F5344CB8AC3E}">
        <p14:creationId xmlns:p14="http://schemas.microsoft.com/office/powerpoint/2010/main" val="2821914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FA0336-CEDA-41E3-ABCC-A3431BEFBBE1}"/>
              </a:ext>
            </a:extLst>
          </p:cNvPr>
          <p:cNvSpPr>
            <a:spLocks noGrp="1"/>
          </p:cNvSpPr>
          <p:nvPr>
            <p:ph type="body" sz="quarter" idx="11"/>
          </p:nvPr>
        </p:nvSpPr>
        <p:spPr>
          <a:xfrm>
            <a:off x="324183" y="4202429"/>
            <a:ext cx="5470525" cy="2331390"/>
          </a:xfrm>
        </p:spPr>
        <p:txBody>
          <a:bodyPr>
            <a:normAutofit/>
          </a:bodyPr>
          <a:lstStyle/>
          <a:p>
            <a:pPr>
              <a:lnSpc>
                <a:spcPct val="100000"/>
              </a:lnSpc>
            </a:pPr>
            <a:r>
              <a:rPr lang="en-US" dirty="0"/>
              <a:t>Displays offers, events, directions </a:t>
            </a:r>
          </a:p>
          <a:p>
            <a:pPr>
              <a:lnSpc>
                <a:spcPct val="100000"/>
              </a:lnSpc>
            </a:pPr>
            <a:r>
              <a:rPr lang="en-US" dirty="0"/>
              <a:t>AR provides details and coupons</a:t>
            </a:r>
          </a:p>
          <a:p>
            <a:pPr>
              <a:lnSpc>
                <a:spcPct val="100000"/>
              </a:lnSpc>
            </a:pPr>
            <a:r>
              <a:rPr lang="en-US" dirty="0"/>
              <a:t>Symbol of innovation, interactive platform, digital twin technology</a:t>
            </a:r>
          </a:p>
          <a:p>
            <a:endParaRPr lang="en-US" dirty="0"/>
          </a:p>
        </p:txBody>
      </p:sp>
      <p:sp>
        <p:nvSpPr>
          <p:cNvPr id="3" name="Text Placeholder 2">
            <a:extLst>
              <a:ext uri="{FF2B5EF4-FFF2-40B4-BE49-F238E27FC236}">
                <a16:creationId xmlns:a16="http://schemas.microsoft.com/office/drawing/2014/main" id="{C43CD568-BACC-401C-A8E9-4BA4E44D498D}"/>
              </a:ext>
            </a:extLst>
          </p:cNvPr>
          <p:cNvSpPr>
            <a:spLocks noGrp="1"/>
          </p:cNvSpPr>
          <p:nvPr>
            <p:ph type="body" sz="quarter" idx="10"/>
          </p:nvPr>
        </p:nvSpPr>
        <p:spPr>
          <a:xfrm>
            <a:off x="0" y="3454817"/>
            <a:ext cx="6118892" cy="747612"/>
          </a:xfrm>
        </p:spPr>
        <p:txBody>
          <a:bodyPr/>
          <a:lstStyle/>
          <a:p>
            <a:r>
              <a:rPr lang="en-US" dirty="0"/>
              <a:t>Features </a:t>
            </a:r>
          </a:p>
        </p:txBody>
      </p:sp>
      <p:sp>
        <p:nvSpPr>
          <p:cNvPr id="7" name="TextBox 6">
            <a:extLst>
              <a:ext uri="{FF2B5EF4-FFF2-40B4-BE49-F238E27FC236}">
                <a16:creationId xmlns:a16="http://schemas.microsoft.com/office/drawing/2014/main" id="{30D4B113-7FE4-4D61-99BE-047189300945}"/>
              </a:ext>
            </a:extLst>
          </p:cNvPr>
          <p:cNvSpPr txBox="1"/>
          <p:nvPr/>
        </p:nvSpPr>
        <p:spPr>
          <a:xfrm flipH="1">
            <a:off x="7928954" y="3454817"/>
            <a:ext cx="2974572" cy="553998"/>
          </a:xfrm>
          <a:prstGeom prst="rect">
            <a:avLst/>
          </a:prstGeom>
          <a:noFill/>
        </p:spPr>
        <p:txBody>
          <a:bodyPr wrap="square" rtlCol="0">
            <a:spAutoFit/>
          </a:bodyPr>
          <a:lstStyle/>
          <a:p>
            <a:pPr algn="ctr"/>
            <a:r>
              <a:rPr lang="en-US" sz="3000" dirty="0">
                <a:solidFill>
                  <a:schemeClr val="bg1"/>
                </a:solidFill>
                <a:latin typeface="Poppins Light"/>
              </a:rPr>
              <a:t>Futures</a:t>
            </a:r>
          </a:p>
        </p:txBody>
      </p:sp>
      <p:sp>
        <p:nvSpPr>
          <p:cNvPr id="6" name="Text Placeholder 1">
            <a:extLst>
              <a:ext uri="{FF2B5EF4-FFF2-40B4-BE49-F238E27FC236}">
                <a16:creationId xmlns:a16="http://schemas.microsoft.com/office/drawing/2014/main" id="{1E253595-5FE4-45F1-AAE5-4C44418AC15E}"/>
              </a:ext>
            </a:extLst>
          </p:cNvPr>
          <p:cNvSpPr txBox="1">
            <a:spLocks/>
          </p:cNvSpPr>
          <p:nvPr/>
        </p:nvSpPr>
        <p:spPr>
          <a:xfrm>
            <a:off x="6680977" y="4202429"/>
            <a:ext cx="5470525" cy="2331390"/>
          </a:xfrm>
          <a:prstGeom prst="rect">
            <a:avLst/>
          </a:prstGeom>
        </p:spPr>
        <p:txBody>
          <a:bodyPr vert="horz" lIns="0" tIns="45720" rIns="90000" bIns="45720" rtlCol="0">
            <a:normAutofit lnSpcReduction="10000"/>
          </a:bodyPr>
          <a:lstStyle>
            <a:lvl1pPr marL="342900" indent="-342900" algn="l" defTabSz="914400" rtl="0" eaLnBrk="1" latinLnBrk="0" hangingPunct="1">
              <a:lnSpc>
                <a:spcPct val="90000"/>
              </a:lnSpc>
              <a:spcBef>
                <a:spcPts val="1000"/>
              </a:spcBef>
              <a:buFont typeface="Arial" charset="0"/>
              <a:buChar char="•"/>
              <a:defRPr sz="2500" b="0" i="0" kern="1200">
                <a:solidFill>
                  <a:srgbClr val="02405A"/>
                </a:solidFill>
                <a:latin typeface="Poppins Light"/>
                <a:ea typeface="Poppins Light"/>
                <a:cs typeface="Poppins Light"/>
              </a:defRPr>
            </a:lvl1pPr>
            <a:lvl2pPr marL="6858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6pPr>
            <a:lvl7pPr marL="29718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7pPr>
            <a:lvl8pPr marL="34290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a:ea typeface="Poppins Light"/>
                <a:cs typeface="Poppins Light"/>
              </a:defRPr>
            </a:lvl8pPr>
            <a:lvl9pPr marL="38862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a:ea typeface="Poppins Light"/>
                <a:cs typeface="Poppins Light"/>
              </a:defRPr>
            </a:lvl9pPr>
          </a:lstStyle>
          <a:p>
            <a:pPr>
              <a:lnSpc>
                <a:spcPct val="100000"/>
              </a:lnSpc>
            </a:pPr>
            <a:r>
              <a:rPr lang="en-US" dirty="0">
                <a:solidFill>
                  <a:schemeClr val="bg1"/>
                </a:solidFill>
              </a:rPr>
              <a:t>Safety: fire, gas, threat alerts</a:t>
            </a:r>
          </a:p>
          <a:p>
            <a:pPr>
              <a:lnSpc>
                <a:spcPct val="100000"/>
              </a:lnSpc>
            </a:pPr>
            <a:r>
              <a:rPr lang="en-US" dirty="0">
                <a:solidFill>
                  <a:schemeClr val="bg1"/>
                </a:solidFill>
              </a:rPr>
              <a:t>Traffic: flow of foot activity and density</a:t>
            </a:r>
          </a:p>
          <a:p>
            <a:pPr>
              <a:lnSpc>
                <a:spcPct val="100000"/>
              </a:lnSpc>
            </a:pPr>
            <a:r>
              <a:rPr lang="en-US" dirty="0">
                <a:solidFill>
                  <a:schemeClr val="bg1"/>
                </a:solidFill>
              </a:rPr>
              <a:t>Natural phenomena: weather, aurora, sun, constellations </a:t>
            </a:r>
          </a:p>
          <a:p>
            <a:pPr>
              <a:lnSpc>
                <a:spcPct val="100000"/>
              </a:lnSpc>
            </a:pPr>
            <a:r>
              <a:rPr lang="en-US" dirty="0">
                <a:solidFill>
                  <a:schemeClr val="bg1"/>
                </a:solidFill>
              </a:rPr>
              <a:t>Solidarity and celebrations</a:t>
            </a:r>
          </a:p>
          <a:p>
            <a:pPr marL="0" indent="0">
              <a:lnSpc>
                <a:spcPct val="100000"/>
              </a:lnSpc>
              <a:buNone/>
            </a:pPr>
            <a:endParaRPr lang="en-US" dirty="0">
              <a:solidFill>
                <a:schemeClr val="bg1"/>
              </a:solidFill>
            </a:endParaRPr>
          </a:p>
          <a:p>
            <a:pPr>
              <a:lnSpc>
                <a:spcPct val="100000"/>
              </a:lnSpc>
            </a:pPr>
            <a:endParaRPr lang="en-US" dirty="0">
              <a:solidFill>
                <a:schemeClr val="bg1"/>
              </a:solidFill>
            </a:endParaRPr>
          </a:p>
          <a:p>
            <a:pPr>
              <a:lnSpc>
                <a:spcPct val="100000"/>
              </a:lnSpc>
            </a:pPr>
            <a:endParaRPr lang="en-US" dirty="0">
              <a:solidFill>
                <a:schemeClr val="bg1"/>
              </a:solidFill>
            </a:endParaRPr>
          </a:p>
          <a:p>
            <a:endParaRPr lang="en-US" dirty="0"/>
          </a:p>
        </p:txBody>
      </p:sp>
      <p:pic>
        <p:nvPicPr>
          <p:cNvPr id="5" name="Picture 4">
            <a:extLst>
              <a:ext uri="{FF2B5EF4-FFF2-40B4-BE49-F238E27FC236}">
                <a16:creationId xmlns:a16="http://schemas.microsoft.com/office/drawing/2014/main" id="{C53F4D7F-1F51-4ED8-95EB-DC39355549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70861" y="733507"/>
            <a:ext cx="1290758" cy="2321687"/>
          </a:xfrm>
          <a:prstGeom prst="roundRect">
            <a:avLst>
              <a:gd name="adj" fmla="val 8594"/>
            </a:avLst>
          </a:prstGeom>
          <a:solidFill>
            <a:srgbClr val="FFFFFF">
              <a:shade val="85000"/>
            </a:srgbClr>
          </a:solidFill>
          <a:ln>
            <a:noFill/>
          </a:ln>
          <a:effectLst/>
        </p:spPr>
      </p:pic>
      <p:pic>
        <p:nvPicPr>
          <p:cNvPr id="8" name="Picture 7">
            <a:extLst>
              <a:ext uri="{FF2B5EF4-FFF2-40B4-BE49-F238E27FC236}">
                <a16:creationId xmlns:a16="http://schemas.microsoft.com/office/drawing/2014/main" id="{0A4F73EC-CF16-4ED5-B204-09B597A63D3E}"/>
              </a:ext>
            </a:extLst>
          </p:cNvPr>
          <p:cNvPicPr>
            <a:picLocks noChangeAspect="1"/>
          </p:cNvPicPr>
          <p:nvPr/>
        </p:nvPicPr>
        <p:blipFill>
          <a:blip r:embed="rId3"/>
          <a:stretch>
            <a:fillRect/>
          </a:stretch>
        </p:blipFill>
        <p:spPr>
          <a:xfrm>
            <a:off x="944972" y="1232189"/>
            <a:ext cx="4201502" cy="1371919"/>
          </a:xfrm>
          <a:prstGeom prst="rect">
            <a:avLst/>
          </a:prstGeom>
        </p:spPr>
      </p:pic>
    </p:spTree>
    <p:extLst>
      <p:ext uri="{BB962C8B-B14F-4D97-AF65-F5344CB8AC3E}">
        <p14:creationId xmlns:p14="http://schemas.microsoft.com/office/powerpoint/2010/main" val="6873840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FA2087-D8E3-4BA3-A8C9-AB82687B1109}"/>
              </a:ext>
            </a:extLst>
          </p:cNvPr>
          <p:cNvPicPr>
            <a:picLocks noChangeAspect="1"/>
          </p:cNvPicPr>
          <p:nvPr/>
        </p:nvPicPr>
        <p:blipFill>
          <a:blip r:embed="rId3"/>
          <a:stretch>
            <a:fillRect/>
          </a:stretch>
        </p:blipFill>
        <p:spPr>
          <a:xfrm>
            <a:off x="9552076" y="5783890"/>
            <a:ext cx="1801724" cy="588318"/>
          </a:xfrm>
          <a:prstGeom prst="rect">
            <a:avLst/>
          </a:prstGeom>
        </p:spPr>
      </p:pic>
      <p:sp>
        <p:nvSpPr>
          <p:cNvPr id="4" name="Title 3">
            <a:extLst>
              <a:ext uri="{FF2B5EF4-FFF2-40B4-BE49-F238E27FC236}">
                <a16:creationId xmlns:a16="http://schemas.microsoft.com/office/drawing/2014/main" id="{78708406-E59A-4661-BEA1-0E2BC6DE6F43}"/>
              </a:ext>
            </a:extLst>
          </p:cNvPr>
          <p:cNvSpPr>
            <a:spLocks noGrp="1"/>
          </p:cNvSpPr>
          <p:nvPr>
            <p:ph type="title"/>
          </p:nvPr>
        </p:nvSpPr>
        <p:spPr>
          <a:xfrm>
            <a:off x="838200" y="341658"/>
            <a:ext cx="7719381" cy="1096331"/>
          </a:xfrm>
        </p:spPr>
        <p:txBody>
          <a:bodyPr>
            <a:normAutofit/>
          </a:bodyPr>
          <a:lstStyle/>
          <a:p>
            <a:r>
              <a:rPr lang="en-US" dirty="0">
                <a:latin typeface="Poppins Light"/>
              </a:rPr>
              <a:t>Revenue Model</a:t>
            </a:r>
          </a:p>
        </p:txBody>
      </p:sp>
      <p:graphicFrame>
        <p:nvGraphicFramePr>
          <p:cNvPr id="8" name="Content Placeholder 7">
            <a:extLst>
              <a:ext uri="{FF2B5EF4-FFF2-40B4-BE49-F238E27FC236}">
                <a16:creationId xmlns:a16="http://schemas.microsoft.com/office/drawing/2014/main" id="{336BF795-B315-41FA-9F80-19A911EC7F40}"/>
              </a:ext>
            </a:extLst>
          </p:cNvPr>
          <p:cNvGraphicFramePr>
            <a:graphicFrameLocks noGrp="1"/>
          </p:cNvGraphicFramePr>
          <p:nvPr>
            <p:ph idx="1"/>
            <p:extLst>
              <p:ext uri="{D42A27DB-BD31-4B8C-83A1-F6EECF244321}">
                <p14:modId xmlns:p14="http://schemas.microsoft.com/office/powerpoint/2010/main" val="3963622250"/>
              </p:ext>
            </p:extLst>
          </p:nvPr>
        </p:nvGraphicFramePr>
        <p:xfrm>
          <a:off x="838200" y="1388513"/>
          <a:ext cx="10515600" cy="408097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266908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68FDF-A07D-465D-B0EE-1687938217D4}"/>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7BF18871-CFD3-4F2B-9504-2E7EFC92B6A7}"/>
              </a:ext>
            </a:extLst>
          </p:cNvPr>
          <p:cNvSpPr>
            <a:spLocks noGrp="1"/>
          </p:cNvSpPr>
          <p:nvPr>
            <p:ph type="subTitle" idx="1"/>
          </p:nvPr>
        </p:nvSpPr>
        <p:spPr/>
        <p:txBody>
          <a:bodyPr/>
          <a:lstStyle/>
          <a:p>
            <a:endParaRPr lang="en-US" dirty="0"/>
          </a:p>
        </p:txBody>
      </p:sp>
      <p:pic>
        <p:nvPicPr>
          <p:cNvPr id="7" name="Picture 6" descr="A close up of a logo&#10;&#10;Description generated with high confidence">
            <a:extLst>
              <a:ext uri="{FF2B5EF4-FFF2-40B4-BE49-F238E27FC236}">
                <a16:creationId xmlns:a16="http://schemas.microsoft.com/office/drawing/2014/main" id="{54EF565E-DCA1-4279-B163-9A3B461E33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980" y="-284812"/>
            <a:ext cx="12056044" cy="8024134"/>
          </a:xfrm>
          <a:prstGeom prst="rect">
            <a:avLst/>
          </a:prstGeom>
        </p:spPr>
      </p:pic>
      <p:pic>
        <p:nvPicPr>
          <p:cNvPr id="12" name="Picture 11">
            <a:extLst>
              <a:ext uri="{FF2B5EF4-FFF2-40B4-BE49-F238E27FC236}">
                <a16:creationId xmlns:a16="http://schemas.microsoft.com/office/drawing/2014/main" id="{D1E9420B-0BAF-410C-BC42-B02120430E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1446" y="512573"/>
            <a:ext cx="1123759" cy="1127506"/>
          </a:xfrm>
          <a:prstGeom prst="rect">
            <a:avLst/>
          </a:prstGeom>
        </p:spPr>
      </p:pic>
      <p:sp>
        <p:nvSpPr>
          <p:cNvPr id="13" name="Speech Bubble: Rectangle 12">
            <a:extLst>
              <a:ext uri="{FF2B5EF4-FFF2-40B4-BE49-F238E27FC236}">
                <a16:creationId xmlns:a16="http://schemas.microsoft.com/office/drawing/2014/main" id="{19C652DC-EA02-4C88-B747-DA1731FBACED}"/>
              </a:ext>
            </a:extLst>
          </p:cNvPr>
          <p:cNvSpPr/>
          <p:nvPr/>
        </p:nvSpPr>
        <p:spPr>
          <a:xfrm>
            <a:off x="6805534" y="4119753"/>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Lack of activities</a:t>
            </a:r>
          </a:p>
        </p:txBody>
      </p:sp>
      <p:sp>
        <p:nvSpPr>
          <p:cNvPr id="16" name="Speech Bubble: Rectangle 15">
            <a:extLst>
              <a:ext uri="{FF2B5EF4-FFF2-40B4-BE49-F238E27FC236}">
                <a16:creationId xmlns:a16="http://schemas.microsoft.com/office/drawing/2014/main" id="{FC31D186-770E-4FCF-8215-9918AA035B72}"/>
              </a:ext>
            </a:extLst>
          </p:cNvPr>
          <p:cNvSpPr/>
          <p:nvPr/>
        </p:nvSpPr>
        <p:spPr>
          <a:xfrm>
            <a:off x="7924088" y="3305042"/>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New platform of marketing </a:t>
            </a:r>
          </a:p>
        </p:txBody>
      </p:sp>
      <p:sp>
        <p:nvSpPr>
          <p:cNvPr id="17" name="Speech Bubble: Rectangle 16">
            <a:extLst>
              <a:ext uri="{FF2B5EF4-FFF2-40B4-BE49-F238E27FC236}">
                <a16:creationId xmlns:a16="http://schemas.microsoft.com/office/drawing/2014/main" id="{79B35175-3DA4-4D34-A0DA-98E79A9F3470}"/>
              </a:ext>
            </a:extLst>
          </p:cNvPr>
          <p:cNvSpPr/>
          <p:nvPr/>
        </p:nvSpPr>
        <p:spPr>
          <a:xfrm>
            <a:off x="7206520" y="4963943"/>
            <a:ext cx="1026827"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Didn’t know about events</a:t>
            </a:r>
          </a:p>
        </p:txBody>
      </p:sp>
      <p:sp>
        <p:nvSpPr>
          <p:cNvPr id="18" name="Speech Bubble: Rectangle 17">
            <a:extLst>
              <a:ext uri="{FF2B5EF4-FFF2-40B4-BE49-F238E27FC236}">
                <a16:creationId xmlns:a16="http://schemas.microsoft.com/office/drawing/2014/main" id="{72C6FF55-6824-442D-9824-6CC82A57EE88}"/>
              </a:ext>
            </a:extLst>
          </p:cNvPr>
          <p:cNvSpPr/>
          <p:nvPr/>
        </p:nvSpPr>
        <p:spPr>
          <a:xfrm>
            <a:off x="8857852" y="4528332"/>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What is new?</a:t>
            </a:r>
          </a:p>
        </p:txBody>
      </p:sp>
      <p:sp>
        <p:nvSpPr>
          <p:cNvPr id="19" name="Speech Bubble: Rectangle 18">
            <a:extLst>
              <a:ext uri="{FF2B5EF4-FFF2-40B4-BE49-F238E27FC236}">
                <a16:creationId xmlns:a16="http://schemas.microsoft.com/office/drawing/2014/main" id="{8E47BC75-5E79-4C7E-9F3A-1B1526EFBF70}"/>
              </a:ext>
            </a:extLst>
          </p:cNvPr>
          <p:cNvSpPr/>
          <p:nvPr/>
        </p:nvSpPr>
        <p:spPr>
          <a:xfrm>
            <a:off x="8915938" y="5257799"/>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Hard to find places</a:t>
            </a:r>
          </a:p>
        </p:txBody>
      </p:sp>
      <p:sp>
        <p:nvSpPr>
          <p:cNvPr id="20" name="Speech Bubble: Rectangle 19">
            <a:extLst>
              <a:ext uri="{FF2B5EF4-FFF2-40B4-BE49-F238E27FC236}">
                <a16:creationId xmlns:a16="http://schemas.microsoft.com/office/drawing/2014/main" id="{8FDBA665-8809-4DEB-9EE8-1C706F368657}"/>
              </a:ext>
            </a:extLst>
          </p:cNvPr>
          <p:cNvSpPr/>
          <p:nvPr/>
        </p:nvSpPr>
        <p:spPr>
          <a:xfrm>
            <a:off x="9910641" y="5493593"/>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Too much going on</a:t>
            </a:r>
          </a:p>
        </p:txBody>
      </p:sp>
      <p:sp>
        <p:nvSpPr>
          <p:cNvPr id="21" name="Speech Bubble: Rectangle 20">
            <a:extLst>
              <a:ext uri="{FF2B5EF4-FFF2-40B4-BE49-F238E27FC236}">
                <a16:creationId xmlns:a16="http://schemas.microsoft.com/office/drawing/2014/main" id="{01D7DA01-630A-465B-8FA4-65D6DEC77251}"/>
              </a:ext>
            </a:extLst>
          </p:cNvPr>
          <p:cNvSpPr/>
          <p:nvPr/>
        </p:nvSpPr>
        <p:spPr>
          <a:xfrm>
            <a:off x="7961387" y="5596381"/>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People like to show off</a:t>
            </a:r>
          </a:p>
        </p:txBody>
      </p:sp>
      <p:sp>
        <p:nvSpPr>
          <p:cNvPr id="22" name="Speech Bubble: Rectangle 21">
            <a:extLst>
              <a:ext uri="{FF2B5EF4-FFF2-40B4-BE49-F238E27FC236}">
                <a16:creationId xmlns:a16="http://schemas.microsoft.com/office/drawing/2014/main" id="{71E9A72E-5679-4813-8410-91F3441C2704}"/>
              </a:ext>
            </a:extLst>
          </p:cNvPr>
          <p:cNvSpPr/>
          <p:nvPr/>
        </p:nvSpPr>
        <p:spPr>
          <a:xfrm>
            <a:off x="8571875" y="1688593"/>
            <a:ext cx="103682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Community for residents and tenants</a:t>
            </a:r>
          </a:p>
        </p:txBody>
      </p:sp>
      <p:sp>
        <p:nvSpPr>
          <p:cNvPr id="23" name="Speech Bubble: Rectangle 22">
            <a:extLst>
              <a:ext uri="{FF2B5EF4-FFF2-40B4-BE49-F238E27FC236}">
                <a16:creationId xmlns:a16="http://schemas.microsoft.com/office/drawing/2014/main" id="{929AFB5A-B7F8-4215-800B-56ACB7552049}"/>
              </a:ext>
            </a:extLst>
          </p:cNvPr>
          <p:cNvSpPr/>
          <p:nvPr/>
        </p:nvSpPr>
        <p:spPr>
          <a:xfrm>
            <a:off x="9804816" y="2048465"/>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Friendly marketing</a:t>
            </a:r>
          </a:p>
        </p:txBody>
      </p:sp>
      <p:sp>
        <p:nvSpPr>
          <p:cNvPr id="24" name="Speech Bubble: Rectangle 23">
            <a:extLst>
              <a:ext uri="{FF2B5EF4-FFF2-40B4-BE49-F238E27FC236}">
                <a16:creationId xmlns:a16="http://schemas.microsoft.com/office/drawing/2014/main" id="{97DC01EB-2570-49B7-AD3F-E3CB075B14B1}"/>
              </a:ext>
            </a:extLst>
          </p:cNvPr>
          <p:cNvSpPr/>
          <p:nvPr/>
        </p:nvSpPr>
        <p:spPr>
          <a:xfrm>
            <a:off x="8736767" y="2454914"/>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Modern Innovation</a:t>
            </a:r>
          </a:p>
        </p:txBody>
      </p:sp>
      <p:sp>
        <p:nvSpPr>
          <p:cNvPr id="25" name="Speech Bubble: Rectangle 24">
            <a:extLst>
              <a:ext uri="{FF2B5EF4-FFF2-40B4-BE49-F238E27FC236}">
                <a16:creationId xmlns:a16="http://schemas.microsoft.com/office/drawing/2014/main" id="{6B586E64-B1FE-409C-9C50-F44F1BFD56A8}"/>
              </a:ext>
            </a:extLst>
          </p:cNvPr>
          <p:cNvSpPr/>
          <p:nvPr/>
        </p:nvSpPr>
        <p:spPr>
          <a:xfrm>
            <a:off x="7262733" y="2578714"/>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Local information</a:t>
            </a:r>
          </a:p>
        </p:txBody>
      </p:sp>
      <p:sp>
        <p:nvSpPr>
          <p:cNvPr id="26" name="Speech Bubble: Rectangle 25">
            <a:extLst>
              <a:ext uri="{FF2B5EF4-FFF2-40B4-BE49-F238E27FC236}">
                <a16:creationId xmlns:a16="http://schemas.microsoft.com/office/drawing/2014/main" id="{EC449FA9-E381-465F-824E-ED79B02DE2DA}"/>
              </a:ext>
            </a:extLst>
          </p:cNvPr>
          <p:cNvSpPr/>
          <p:nvPr/>
        </p:nvSpPr>
        <p:spPr>
          <a:xfrm>
            <a:off x="8956090" y="6042339"/>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Night life </a:t>
            </a:r>
            <a:r>
              <a:rPr lang="en-US" sz="1200" dirty="0">
                <a:sym typeface="Wingdings" panose="05000000000000000000" pitchFamily="2" charset="2"/>
              </a:rPr>
              <a:t></a:t>
            </a:r>
            <a:endParaRPr lang="en-US" sz="1200" dirty="0"/>
          </a:p>
        </p:txBody>
      </p:sp>
      <p:sp>
        <p:nvSpPr>
          <p:cNvPr id="27" name="Speech Bubble: Rectangle 26">
            <a:extLst>
              <a:ext uri="{FF2B5EF4-FFF2-40B4-BE49-F238E27FC236}">
                <a16:creationId xmlns:a16="http://schemas.microsoft.com/office/drawing/2014/main" id="{1E2BF8B5-DCCF-4566-8C24-FCB1CFB57DC4}"/>
              </a:ext>
            </a:extLst>
          </p:cNvPr>
          <p:cNvSpPr/>
          <p:nvPr/>
        </p:nvSpPr>
        <p:spPr>
          <a:xfrm>
            <a:off x="6805534" y="3334003"/>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Updates of local activities</a:t>
            </a:r>
          </a:p>
        </p:txBody>
      </p:sp>
      <p:sp>
        <p:nvSpPr>
          <p:cNvPr id="28" name="Speech Bubble: Rectangle 27">
            <a:extLst>
              <a:ext uri="{FF2B5EF4-FFF2-40B4-BE49-F238E27FC236}">
                <a16:creationId xmlns:a16="http://schemas.microsoft.com/office/drawing/2014/main" id="{5E9838D6-2FCB-4F32-BF8C-C66C815D2602}"/>
              </a:ext>
            </a:extLst>
          </p:cNvPr>
          <p:cNvSpPr/>
          <p:nvPr/>
        </p:nvSpPr>
        <p:spPr>
          <a:xfrm>
            <a:off x="7887239" y="4179404"/>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Lack of musician &amp; Artists</a:t>
            </a:r>
          </a:p>
        </p:txBody>
      </p:sp>
      <p:sp>
        <p:nvSpPr>
          <p:cNvPr id="29" name="Speech Bubble: Rectangle 28">
            <a:extLst>
              <a:ext uri="{FF2B5EF4-FFF2-40B4-BE49-F238E27FC236}">
                <a16:creationId xmlns:a16="http://schemas.microsoft.com/office/drawing/2014/main" id="{CC30059C-D24E-4F01-A664-3B77486B4BC4}"/>
              </a:ext>
            </a:extLst>
          </p:cNvPr>
          <p:cNvSpPr/>
          <p:nvPr/>
        </p:nvSpPr>
        <p:spPr>
          <a:xfrm>
            <a:off x="10573602" y="2982771"/>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More local information</a:t>
            </a:r>
          </a:p>
        </p:txBody>
      </p:sp>
      <p:sp>
        <p:nvSpPr>
          <p:cNvPr id="30" name="Speech Bubble: Rectangle 29">
            <a:extLst>
              <a:ext uri="{FF2B5EF4-FFF2-40B4-BE49-F238E27FC236}">
                <a16:creationId xmlns:a16="http://schemas.microsoft.com/office/drawing/2014/main" id="{BF3E7D5D-0D0B-43FA-BB82-D9B32B63D4AC}"/>
              </a:ext>
            </a:extLst>
          </p:cNvPr>
          <p:cNvSpPr/>
          <p:nvPr/>
        </p:nvSpPr>
        <p:spPr>
          <a:xfrm>
            <a:off x="9753600" y="3895833"/>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New activities</a:t>
            </a:r>
          </a:p>
        </p:txBody>
      </p:sp>
      <p:sp>
        <p:nvSpPr>
          <p:cNvPr id="31" name="Speech Bubble: Rectangle 30">
            <a:extLst>
              <a:ext uri="{FF2B5EF4-FFF2-40B4-BE49-F238E27FC236}">
                <a16:creationId xmlns:a16="http://schemas.microsoft.com/office/drawing/2014/main" id="{BFDFD585-B7E3-4B32-B6AA-DB52FCBBA59D}"/>
              </a:ext>
            </a:extLst>
          </p:cNvPr>
          <p:cNvSpPr/>
          <p:nvPr/>
        </p:nvSpPr>
        <p:spPr>
          <a:xfrm>
            <a:off x="10573601" y="4644922"/>
            <a:ext cx="1026827"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Rewards of being at Aker </a:t>
            </a:r>
            <a:r>
              <a:rPr lang="en-US" sz="1200" dirty="0" err="1"/>
              <a:t>Brygee</a:t>
            </a:r>
            <a:endParaRPr lang="en-US" sz="1200" dirty="0"/>
          </a:p>
        </p:txBody>
      </p:sp>
      <p:sp>
        <p:nvSpPr>
          <p:cNvPr id="32" name="Speech Bubble: Rectangle 31">
            <a:extLst>
              <a:ext uri="{FF2B5EF4-FFF2-40B4-BE49-F238E27FC236}">
                <a16:creationId xmlns:a16="http://schemas.microsoft.com/office/drawing/2014/main" id="{0ABD1717-369C-4861-A70F-70AD6BADFF75}"/>
              </a:ext>
            </a:extLst>
          </p:cNvPr>
          <p:cNvSpPr/>
          <p:nvPr/>
        </p:nvSpPr>
        <p:spPr>
          <a:xfrm>
            <a:off x="1369884" y="1618831"/>
            <a:ext cx="1036819"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Artistic visual update</a:t>
            </a:r>
          </a:p>
        </p:txBody>
      </p:sp>
      <p:sp>
        <p:nvSpPr>
          <p:cNvPr id="33" name="Speech Bubble: Rectangle 32">
            <a:extLst>
              <a:ext uri="{FF2B5EF4-FFF2-40B4-BE49-F238E27FC236}">
                <a16:creationId xmlns:a16="http://schemas.microsoft.com/office/drawing/2014/main" id="{FFA84193-A895-4016-B115-C97AA6987DD3}"/>
              </a:ext>
            </a:extLst>
          </p:cNvPr>
          <p:cNvSpPr/>
          <p:nvPr/>
        </p:nvSpPr>
        <p:spPr>
          <a:xfrm>
            <a:off x="2789882" y="1855201"/>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Interactive platform</a:t>
            </a:r>
          </a:p>
        </p:txBody>
      </p:sp>
      <p:sp>
        <p:nvSpPr>
          <p:cNvPr id="34" name="Speech Bubble: Rectangle 33">
            <a:extLst>
              <a:ext uri="{FF2B5EF4-FFF2-40B4-BE49-F238E27FC236}">
                <a16:creationId xmlns:a16="http://schemas.microsoft.com/office/drawing/2014/main" id="{CEE1D179-002D-49AB-95CB-6F99CBABA153}"/>
              </a:ext>
            </a:extLst>
          </p:cNvPr>
          <p:cNvSpPr/>
          <p:nvPr/>
        </p:nvSpPr>
        <p:spPr>
          <a:xfrm>
            <a:off x="4129120" y="1855201"/>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Digital Twin Technology</a:t>
            </a:r>
          </a:p>
        </p:txBody>
      </p:sp>
      <p:sp>
        <p:nvSpPr>
          <p:cNvPr id="14" name="TextBox 13">
            <a:extLst>
              <a:ext uri="{FF2B5EF4-FFF2-40B4-BE49-F238E27FC236}">
                <a16:creationId xmlns:a16="http://schemas.microsoft.com/office/drawing/2014/main" id="{B0EB53A1-C42F-4739-BD38-F278F9EB46FE}"/>
              </a:ext>
            </a:extLst>
          </p:cNvPr>
          <p:cNvSpPr txBox="1"/>
          <p:nvPr/>
        </p:nvSpPr>
        <p:spPr>
          <a:xfrm>
            <a:off x="7924088" y="899686"/>
            <a:ext cx="2930802" cy="369332"/>
          </a:xfrm>
          <a:prstGeom prst="rect">
            <a:avLst/>
          </a:prstGeom>
          <a:noFill/>
        </p:spPr>
        <p:txBody>
          <a:bodyPr wrap="none" rtlCol="0">
            <a:spAutoFit/>
          </a:bodyPr>
          <a:lstStyle/>
          <a:p>
            <a:r>
              <a:rPr lang="en-US" dirty="0"/>
              <a:t>High middle class and visitors</a:t>
            </a:r>
          </a:p>
        </p:txBody>
      </p:sp>
      <p:sp>
        <p:nvSpPr>
          <p:cNvPr id="36" name="Speech Bubble: Rectangle 35">
            <a:extLst>
              <a:ext uri="{FF2B5EF4-FFF2-40B4-BE49-F238E27FC236}">
                <a16:creationId xmlns:a16="http://schemas.microsoft.com/office/drawing/2014/main" id="{F51501EA-5B3F-45A2-979C-D7EA71A69CF4}"/>
              </a:ext>
            </a:extLst>
          </p:cNvPr>
          <p:cNvSpPr/>
          <p:nvPr/>
        </p:nvSpPr>
        <p:spPr>
          <a:xfrm>
            <a:off x="2857294" y="2841287"/>
            <a:ext cx="1000173"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Symbol of Innovation </a:t>
            </a:r>
          </a:p>
        </p:txBody>
      </p:sp>
      <p:sp>
        <p:nvSpPr>
          <p:cNvPr id="37" name="Speech Bubble: Rectangle 36">
            <a:extLst>
              <a:ext uri="{FF2B5EF4-FFF2-40B4-BE49-F238E27FC236}">
                <a16:creationId xmlns:a16="http://schemas.microsoft.com/office/drawing/2014/main" id="{AD7AA949-FF86-4EA7-8EBE-F518A6434B74}"/>
              </a:ext>
            </a:extLst>
          </p:cNvPr>
          <p:cNvSpPr/>
          <p:nvPr/>
        </p:nvSpPr>
        <p:spPr>
          <a:xfrm>
            <a:off x="4561445" y="3135143"/>
            <a:ext cx="1311661"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Prestige association with the location</a:t>
            </a:r>
          </a:p>
        </p:txBody>
      </p:sp>
      <p:sp>
        <p:nvSpPr>
          <p:cNvPr id="38" name="Speech Bubble: Rectangle 37">
            <a:extLst>
              <a:ext uri="{FF2B5EF4-FFF2-40B4-BE49-F238E27FC236}">
                <a16:creationId xmlns:a16="http://schemas.microsoft.com/office/drawing/2014/main" id="{9B77E4C7-959F-46C8-A745-75EBD110991D}"/>
              </a:ext>
            </a:extLst>
          </p:cNvPr>
          <p:cNvSpPr/>
          <p:nvPr/>
        </p:nvSpPr>
        <p:spPr>
          <a:xfrm>
            <a:off x="11227633" y="3885547"/>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Sense of community</a:t>
            </a:r>
          </a:p>
        </p:txBody>
      </p:sp>
      <p:sp>
        <p:nvSpPr>
          <p:cNvPr id="39" name="Speech Bubble: Rectangle 38">
            <a:extLst>
              <a:ext uri="{FF2B5EF4-FFF2-40B4-BE49-F238E27FC236}">
                <a16:creationId xmlns:a16="http://schemas.microsoft.com/office/drawing/2014/main" id="{53CCAA0E-ADC8-4F15-8CC0-380FEC94249B}"/>
              </a:ext>
            </a:extLst>
          </p:cNvPr>
          <p:cNvSpPr/>
          <p:nvPr/>
        </p:nvSpPr>
        <p:spPr>
          <a:xfrm>
            <a:off x="3733745" y="4179404"/>
            <a:ext cx="703344"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Provide updates </a:t>
            </a:r>
          </a:p>
        </p:txBody>
      </p:sp>
      <p:sp>
        <p:nvSpPr>
          <p:cNvPr id="40" name="Speech Bubble: Rectangle 39">
            <a:extLst>
              <a:ext uri="{FF2B5EF4-FFF2-40B4-BE49-F238E27FC236}">
                <a16:creationId xmlns:a16="http://schemas.microsoft.com/office/drawing/2014/main" id="{7243B710-584B-4F28-AE81-70CD5EC91116}"/>
              </a:ext>
            </a:extLst>
          </p:cNvPr>
          <p:cNvSpPr/>
          <p:nvPr/>
        </p:nvSpPr>
        <p:spPr>
          <a:xfrm>
            <a:off x="4709922" y="4346804"/>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Sense of belonging</a:t>
            </a:r>
          </a:p>
        </p:txBody>
      </p:sp>
      <p:sp>
        <p:nvSpPr>
          <p:cNvPr id="41" name="Speech Bubble: Rectangle 40">
            <a:extLst>
              <a:ext uri="{FF2B5EF4-FFF2-40B4-BE49-F238E27FC236}">
                <a16:creationId xmlns:a16="http://schemas.microsoft.com/office/drawing/2014/main" id="{40B4F851-92E4-4C26-A7D8-7B0332F619E9}"/>
              </a:ext>
            </a:extLst>
          </p:cNvPr>
          <p:cNvSpPr/>
          <p:nvPr/>
        </p:nvSpPr>
        <p:spPr>
          <a:xfrm>
            <a:off x="4639968" y="5302524"/>
            <a:ext cx="711521"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Sense of Order</a:t>
            </a:r>
          </a:p>
        </p:txBody>
      </p:sp>
      <p:sp>
        <p:nvSpPr>
          <p:cNvPr id="42" name="Speech Bubble: Rectangle 41">
            <a:extLst>
              <a:ext uri="{FF2B5EF4-FFF2-40B4-BE49-F238E27FC236}">
                <a16:creationId xmlns:a16="http://schemas.microsoft.com/office/drawing/2014/main" id="{B18CC445-0083-4C1B-ADA7-1C51152D55F6}"/>
              </a:ext>
            </a:extLst>
          </p:cNvPr>
          <p:cNvSpPr/>
          <p:nvPr/>
        </p:nvSpPr>
        <p:spPr>
          <a:xfrm>
            <a:off x="2566003" y="4709355"/>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Guidance</a:t>
            </a:r>
          </a:p>
        </p:txBody>
      </p:sp>
      <p:sp>
        <p:nvSpPr>
          <p:cNvPr id="43" name="Speech Bubble: Rectangle 42">
            <a:extLst>
              <a:ext uri="{FF2B5EF4-FFF2-40B4-BE49-F238E27FC236}">
                <a16:creationId xmlns:a16="http://schemas.microsoft.com/office/drawing/2014/main" id="{6C7EB13A-6CF1-4C80-8177-28DABCB296C3}"/>
              </a:ext>
            </a:extLst>
          </p:cNvPr>
          <p:cNvSpPr/>
          <p:nvPr/>
        </p:nvSpPr>
        <p:spPr>
          <a:xfrm>
            <a:off x="2900180" y="5459513"/>
            <a:ext cx="914400"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Local deals</a:t>
            </a:r>
          </a:p>
        </p:txBody>
      </p:sp>
      <p:sp>
        <p:nvSpPr>
          <p:cNvPr id="44" name="Speech Bubble: Rectangle 43">
            <a:extLst>
              <a:ext uri="{FF2B5EF4-FFF2-40B4-BE49-F238E27FC236}">
                <a16:creationId xmlns:a16="http://schemas.microsoft.com/office/drawing/2014/main" id="{FF463ED5-DE26-430A-A1C3-A63FC7AA6EF1}"/>
              </a:ext>
            </a:extLst>
          </p:cNvPr>
          <p:cNvSpPr/>
          <p:nvPr/>
        </p:nvSpPr>
        <p:spPr>
          <a:xfrm>
            <a:off x="2022377" y="3762186"/>
            <a:ext cx="765637"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err="1"/>
              <a:t>iAker</a:t>
            </a:r>
            <a:r>
              <a:rPr lang="en-US" sz="1200" dirty="0"/>
              <a:t> </a:t>
            </a:r>
            <a:r>
              <a:rPr lang="en-US" sz="1200" dirty="0" err="1"/>
              <a:t>Brygge</a:t>
            </a:r>
            <a:endParaRPr lang="en-US" sz="1200" dirty="0"/>
          </a:p>
        </p:txBody>
      </p:sp>
      <p:sp>
        <p:nvSpPr>
          <p:cNvPr id="45" name="Speech Bubble: Rectangle 44">
            <a:extLst>
              <a:ext uri="{FF2B5EF4-FFF2-40B4-BE49-F238E27FC236}">
                <a16:creationId xmlns:a16="http://schemas.microsoft.com/office/drawing/2014/main" id="{0173343C-A6F4-4A87-AED2-2262D4CF99CB}"/>
              </a:ext>
            </a:extLst>
          </p:cNvPr>
          <p:cNvSpPr/>
          <p:nvPr/>
        </p:nvSpPr>
        <p:spPr>
          <a:xfrm>
            <a:off x="679848" y="4709354"/>
            <a:ext cx="1084806"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Exclusiveness</a:t>
            </a:r>
          </a:p>
        </p:txBody>
      </p:sp>
      <p:sp>
        <p:nvSpPr>
          <p:cNvPr id="46" name="Speech Bubble: Rectangle 45">
            <a:extLst>
              <a:ext uri="{FF2B5EF4-FFF2-40B4-BE49-F238E27FC236}">
                <a16:creationId xmlns:a16="http://schemas.microsoft.com/office/drawing/2014/main" id="{1B827A11-D99F-4191-AF71-90F026EE015A}"/>
              </a:ext>
            </a:extLst>
          </p:cNvPr>
          <p:cNvSpPr/>
          <p:nvPr/>
        </p:nvSpPr>
        <p:spPr>
          <a:xfrm>
            <a:off x="692656" y="2925215"/>
            <a:ext cx="976177" cy="587713"/>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Creative engagement</a:t>
            </a:r>
          </a:p>
        </p:txBody>
      </p:sp>
    </p:spTree>
    <p:extLst>
      <p:ext uri="{BB962C8B-B14F-4D97-AF65-F5344CB8AC3E}">
        <p14:creationId xmlns:p14="http://schemas.microsoft.com/office/powerpoint/2010/main" val="537556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FA2087-D8E3-4BA3-A8C9-AB82687B1109}"/>
              </a:ext>
            </a:extLst>
          </p:cNvPr>
          <p:cNvPicPr>
            <a:picLocks noChangeAspect="1"/>
          </p:cNvPicPr>
          <p:nvPr/>
        </p:nvPicPr>
        <p:blipFill>
          <a:blip r:embed="rId2"/>
          <a:stretch>
            <a:fillRect/>
          </a:stretch>
        </p:blipFill>
        <p:spPr>
          <a:xfrm>
            <a:off x="10048406" y="6109044"/>
            <a:ext cx="1801724" cy="588318"/>
          </a:xfrm>
          <a:prstGeom prst="rect">
            <a:avLst/>
          </a:prstGeom>
        </p:spPr>
      </p:pic>
      <p:sp>
        <p:nvSpPr>
          <p:cNvPr id="7" name="TextBox 6">
            <a:extLst>
              <a:ext uri="{FF2B5EF4-FFF2-40B4-BE49-F238E27FC236}">
                <a16:creationId xmlns:a16="http://schemas.microsoft.com/office/drawing/2014/main" id="{A30B6AD8-CD25-4B1E-B687-060029B87C5F}"/>
              </a:ext>
            </a:extLst>
          </p:cNvPr>
          <p:cNvSpPr txBox="1"/>
          <p:nvPr/>
        </p:nvSpPr>
        <p:spPr>
          <a:xfrm>
            <a:off x="4391559" y="2921168"/>
            <a:ext cx="3408882" cy="1015663"/>
          </a:xfrm>
          <a:prstGeom prst="rect">
            <a:avLst/>
          </a:prstGeom>
          <a:noFill/>
        </p:spPr>
        <p:txBody>
          <a:bodyPr wrap="none" rtlCol="0">
            <a:spAutoFit/>
          </a:bodyPr>
          <a:lstStyle/>
          <a:p>
            <a:r>
              <a:rPr lang="en-US" sz="6000" dirty="0"/>
              <a:t>Thank you</a:t>
            </a:r>
          </a:p>
        </p:txBody>
      </p:sp>
    </p:spTree>
    <p:extLst>
      <p:ext uri="{BB962C8B-B14F-4D97-AF65-F5344CB8AC3E}">
        <p14:creationId xmlns:p14="http://schemas.microsoft.com/office/powerpoint/2010/main" val="30643858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5F906F-0D69-488C-B2C9-24706A38E92C}"/>
              </a:ext>
            </a:extLst>
          </p:cNvPr>
          <p:cNvSpPr txBox="1"/>
          <p:nvPr/>
        </p:nvSpPr>
        <p:spPr>
          <a:xfrm>
            <a:off x="1295070" y="5540645"/>
            <a:ext cx="9601859" cy="707886"/>
          </a:xfrm>
          <a:prstGeom prst="rect">
            <a:avLst/>
          </a:prstGeom>
          <a:noFill/>
        </p:spPr>
        <p:txBody>
          <a:bodyPr wrap="none" rtlCol="0">
            <a:spAutoFit/>
          </a:bodyPr>
          <a:lstStyle/>
          <a:p>
            <a:pPr algn="ctr"/>
            <a:r>
              <a:rPr lang="en-US" sz="2000" dirty="0" err="1">
                <a:latin typeface="Poppins Light"/>
              </a:rPr>
              <a:t>Saghar</a:t>
            </a:r>
            <a:r>
              <a:rPr lang="en-US" sz="2000" dirty="0">
                <a:latin typeface="Poppins Light"/>
              </a:rPr>
              <a:t> </a:t>
            </a:r>
            <a:r>
              <a:rPr lang="en-US" sz="2000" dirty="0" err="1">
                <a:latin typeface="Poppins Light"/>
              </a:rPr>
              <a:t>Asadi</a:t>
            </a:r>
            <a:r>
              <a:rPr lang="en-US" sz="2000" dirty="0">
                <a:latin typeface="Poppins Light"/>
              </a:rPr>
              <a:t>, Erwin Ried, Marko </a:t>
            </a:r>
            <a:r>
              <a:rPr lang="en-US" sz="2000" dirty="0" err="1">
                <a:latin typeface="Poppins Light"/>
              </a:rPr>
              <a:t>Ikonomovic</a:t>
            </a:r>
            <a:r>
              <a:rPr lang="en-US" sz="2000" dirty="0">
                <a:latin typeface="Poppins Light"/>
              </a:rPr>
              <a:t>, Amanalla Kashgari, Jan-Are Paulsen (CBRE)</a:t>
            </a:r>
          </a:p>
          <a:p>
            <a:pPr algn="ctr"/>
            <a:r>
              <a:rPr lang="en-AU" sz="2000" b="1" dirty="0">
                <a:latin typeface="Poppins Light"/>
              </a:rPr>
              <a:t>T</a:t>
            </a:r>
            <a:r>
              <a:rPr lang="en-US" sz="2000" b="1" dirty="0" err="1">
                <a:latin typeface="Poppins Light"/>
              </a:rPr>
              <a:t>eam</a:t>
            </a:r>
            <a:r>
              <a:rPr lang="en-US" sz="2000" b="1" dirty="0">
                <a:latin typeface="Poppins Light"/>
              </a:rPr>
              <a:t> JAMES</a:t>
            </a:r>
          </a:p>
        </p:txBody>
      </p:sp>
      <p:pic>
        <p:nvPicPr>
          <p:cNvPr id="4" name="Picture 3">
            <a:extLst>
              <a:ext uri="{FF2B5EF4-FFF2-40B4-BE49-F238E27FC236}">
                <a16:creationId xmlns:a16="http://schemas.microsoft.com/office/drawing/2014/main" id="{64EF188B-40E7-451E-9E15-B48ABD387553}"/>
              </a:ext>
            </a:extLst>
          </p:cNvPr>
          <p:cNvPicPr>
            <a:picLocks noChangeAspect="1"/>
          </p:cNvPicPr>
          <p:nvPr/>
        </p:nvPicPr>
        <p:blipFill>
          <a:blip r:embed="rId2"/>
          <a:stretch>
            <a:fillRect/>
          </a:stretch>
        </p:blipFill>
        <p:spPr>
          <a:xfrm>
            <a:off x="2213169" y="444783"/>
            <a:ext cx="7765662" cy="2535726"/>
          </a:xfrm>
          <a:prstGeom prst="rect">
            <a:avLst/>
          </a:prstGeom>
        </p:spPr>
      </p:pic>
    </p:spTree>
    <p:extLst>
      <p:ext uri="{BB962C8B-B14F-4D97-AF65-F5344CB8AC3E}">
        <p14:creationId xmlns:p14="http://schemas.microsoft.com/office/powerpoint/2010/main" val="144152350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A2D09A-5BCC-4DE2-984E-365FABA6E2BB}"/>
              </a:ext>
            </a:extLst>
          </p:cNvPr>
          <p:cNvPicPr>
            <a:picLocks noChangeAspect="1"/>
          </p:cNvPicPr>
          <p:nvPr/>
        </p:nvPicPr>
        <p:blipFill>
          <a:blip r:embed="rId2"/>
          <a:stretch>
            <a:fillRect/>
          </a:stretch>
        </p:blipFill>
        <p:spPr>
          <a:xfrm>
            <a:off x="10048406" y="6109044"/>
            <a:ext cx="1801724" cy="588318"/>
          </a:xfrm>
          <a:prstGeom prst="rect">
            <a:avLst/>
          </a:prstGeom>
        </p:spPr>
      </p:pic>
      <p:sp>
        <p:nvSpPr>
          <p:cNvPr id="14" name="TextBox 13">
            <a:extLst>
              <a:ext uri="{FF2B5EF4-FFF2-40B4-BE49-F238E27FC236}">
                <a16:creationId xmlns:a16="http://schemas.microsoft.com/office/drawing/2014/main" id="{CB53E141-77E2-499D-890B-630FCC5011FE}"/>
              </a:ext>
            </a:extLst>
          </p:cNvPr>
          <p:cNvSpPr txBox="1"/>
          <p:nvPr/>
        </p:nvSpPr>
        <p:spPr>
          <a:xfrm>
            <a:off x="511728" y="1254229"/>
            <a:ext cx="4118994" cy="3970318"/>
          </a:xfrm>
          <a:prstGeom prst="rect">
            <a:avLst/>
          </a:prstGeom>
          <a:noFill/>
        </p:spPr>
        <p:txBody>
          <a:bodyPr wrap="square" rtlCol="0">
            <a:spAutoFit/>
          </a:bodyPr>
          <a:lstStyle/>
          <a:p>
            <a:r>
              <a:rPr lang="en-US" dirty="0"/>
              <a:t>Residents + workers = 7000</a:t>
            </a:r>
          </a:p>
          <a:p>
            <a:endParaRPr lang="en-US" dirty="0"/>
          </a:p>
          <a:p>
            <a:r>
              <a:rPr lang="en-US" dirty="0"/>
              <a:t>70 shops + 40 restaurants/bars = 7500 chairs (2500 outdoor)</a:t>
            </a:r>
          </a:p>
          <a:p>
            <a:endParaRPr lang="en-US" dirty="0"/>
          </a:p>
          <a:p>
            <a:r>
              <a:rPr lang="en-US" dirty="0"/>
              <a:t>1 cinema</a:t>
            </a:r>
          </a:p>
          <a:p>
            <a:endParaRPr lang="en-US" dirty="0"/>
          </a:p>
          <a:p>
            <a:r>
              <a:rPr lang="en-US" dirty="0"/>
              <a:t>1 garage = 900 cars</a:t>
            </a:r>
          </a:p>
          <a:p>
            <a:endParaRPr lang="en-US" dirty="0"/>
          </a:p>
          <a:p>
            <a:r>
              <a:rPr lang="en-US" dirty="0"/>
              <a:t>1 guests harbor = 125 boars</a:t>
            </a:r>
          </a:p>
          <a:p>
            <a:endParaRPr lang="en-US" dirty="0"/>
          </a:p>
          <a:p>
            <a:r>
              <a:rPr lang="en-US" dirty="0"/>
              <a:t>2million visitors</a:t>
            </a:r>
          </a:p>
          <a:p>
            <a:endParaRPr lang="en-US" dirty="0"/>
          </a:p>
          <a:p>
            <a:endParaRPr lang="en-US" dirty="0"/>
          </a:p>
        </p:txBody>
      </p:sp>
      <p:pic>
        <p:nvPicPr>
          <p:cNvPr id="16" name="Picture 15" descr="A picture containing indoor, table, sky&#10;&#10;Description generated with high confidence">
            <a:extLst>
              <a:ext uri="{FF2B5EF4-FFF2-40B4-BE49-F238E27FC236}">
                <a16:creationId xmlns:a16="http://schemas.microsoft.com/office/drawing/2014/main" id="{515B5A0C-1EF9-449E-9629-CE44494147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5810" y="821033"/>
            <a:ext cx="7593043" cy="4271086"/>
          </a:xfrm>
          <a:prstGeom prst="rect">
            <a:avLst/>
          </a:prstGeom>
        </p:spPr>
      </p:pic>
    </p:spTree>
    <p:extLst>
      <p:ext uri="{BB962C8B-B14F-4D97-AF65-F5344CB8AC3E}">
        <p14:creationId xmlns:p14="http://schemas.microsoft.com/office/powerpoint/2010/main" val="24091776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FA0336-CEDA-41E3-ABCC-A3431BEFBBE1}"/>
              </a:ext>
            </a:extLst>
          </p:cNvPr>
          <p:cNvSpPr>
            <a:spLocks noGrp="1"/>
          </p:cNvSpPr>
          <p:nvPr>
            <p:ph type="body" sz="quarter" idx="11"/>
          </p:nvPr>
        </p:nvSpPr>
        <p:spPr/>
        <p:txBody>
          <a:bodyPr/>
          <a:lstStyle/>
          <a:p>
            <a:pPr>
              <a:lnSpc>
                <a:spcPct val="100000"/>
              </a:lnSpc>
            </a:pPr>
            <a:r>
              <a:rPr lang="en-US" dirty="0"/>
              <a:t>Residents, office workers</a:t>
            </a:r>
          </a:p>
          <a:p>
            <a:pPr>
              <a:lnSpc>
                <a:spcPct val="100000"/>
              </a:lnSpc>
            </a:pPr>
            <a:r>
              <a:rPr lang="en-US" dirty="0"/>
              <a:t>Local visitors and tourists</a:t>
            </a:r>
          </a:p>
          <a:p>
            <a:pPr>
              <a:lnSpc>
                <a:spcPct val="100000"/>
              </a:lnSpc>
            </a:pPr>
            <a:r>
              <a:rPr lang="en-US" dirty="0"/>
              <a:t>Shops, hotels, restaurants and cafes </a:t>
            </a:r>
          </a:p>
          <a:p>
            <a:endParaRPr lang="en-US" dirty="0"/>
          </a:p>
        </p:txBody>
      </p:sp>
      <p:sp>
        <p:nvSpPr>
          <p:cNvPr id="3" name="Text Placeholder 2">
            <a:extLst>
              <a:ext uri="{FF2B5EF4-FFF2-40B4-BE49-F238E27FC236}">
                <a16:creationId xmlns:a16="http://schemas.microsoft.com/office/drawing/2014/main" id="{C43CD568-BACC-401C-A8E9-4BA4E44D498D}"/>
              </a:ext>
            </a:extLst>
          </p:cNvPr>
          <p:cNvSpPr>
            <a:spLocks noGrp="1"/>
          </p:cNvSpPr>
          <p:nvPr>
            <p:ph type="body" sz="quarter" idx="10"/>
          </p:nvPr>
        </p:nvSpPr>
        <p:spPr>
          <a:xfrm>
            <a:off x="-22892" y="3055194"/>
            <a:ext cx="6118892" cy="747612"/>
          </a:xfrm>
        </p:spPr>
        <p:txBody>
          <a:bodyPr/>
          <a:lstStyle/>
          <a:p>
            <a:r>
              <a:rPr lang="en-US" dirty="0"/>
              <a:t>Community </a:t>
            </a:r>
          </a:p>
        </p:txBody>
      </p:sp>
      <p:sp>
        <p:nvSpPr>
          <p:cNvPr id="7" name="TextBox 6">
            <a:extLst>
              <a:ext uri="{FF2B5EF4-FFF2-40B4-BE49-F238E27FC236}">
                <a16:creationId xmlns:a16="http://schemas.microsoft.com/office/drawing/2014/main" id="{30D4B113-7FE4-4D61-99BE-047189300945}"/>
              </a:ext>
            </a:extLst>
          </p:cNvPr>
          <p:cNvSpPr txBox="1"/>
          <p:nvPr/>
        </p:nvSpPr>
        <p:spPr>
          <a:xfrm flipH="1">
            <a:off x="7928955" y="3055194"/>
            <a:ext cx="2974572" cy="553998"/>
          </a:xfrm>
          <a:prstGeom prst="rect">
            <a:avLst/>
          </a:prstGeom>
          <a:noFill/>
        </p:spPr>
        <p:txBody>
          <a:bodyPr wrap="square" rtlCol="0">
            <a:spAutoFit/>
          </a:bodyPr>
          <a:lstStyle/>
          <a:p>
            <a:pPr algn="ctr"/>
            <a:r>
              <a:rPr lang="en-US" sz="3000" dirty="0">
                <a:solidFill>
                  <a:schemeClr val="bg1"/>
                </a:solidFill>
                <a:latin typeface="Poppins Light"/>
              </a:rPr>
              <a:t>Decision Makers</a:t>
            </a:r>
          </a:p>
        </p:txBody>
      </p:sp>
      <p:sp>
        <p:nvSpPr>
          <p:cNvPr id="6" name="Text Placeholder 1">
            <a:extLst>
              <a:ext uri="{FF2B5EF4-FFF2-40B4-BE49-F238E27FC236}">
                <a16:creationId xmlns:a16="http://schemas.microsoft.com/office/drawing/2014/main" id="{1E253595-5FE4-45F1-AAE5-4C44418AC15E}"/>
              </a:ext>
            </a:extLst>
          </p:cNvPr>
          <p:cNvSpPr txBox="1">
            <a:spLocks/>
          </p:cNvSpPr>
          <p:nvPr/>
        </p:nvSpPr>
        <p:spPr>
          <a:xfrm>
            <a:off x="6680978" y="4311785"/>
            <a:ext cx="5470525" cy="2331390"/>
          </a:xfrm>
          <a:prstGeom prst="rect">
            <a:avLst/>
          </a:prstGeom>
        </p:spPr>
        <p:txBody>
          <a:bodyPr vert="horz" lIns="0" tIns="45720" rIns="90000" bIns="45720" rtlCol="0">
            <a:normAutofit/>
          </a:bodyPr>
          <a:lstStyle>
            <a:lvl1pPr marL="342900" indent="-342900" algn="l" defTabSz="914400" rtl="0" eaLnBrk="1" latinLnBrk="0" hangingPunct="1">
              <a:lnSpc>
                <a:spcPct val="90000"/>
              </a:lnSpc>
              <a:spcBef>
                <a:spcPts val="1000"/>
              </a:spcBef>
              <a:buFont typeface="Arial" charset="0"/>
              <a:buChar char="•"/>
              <a:defRPr sz="2500" b="0" i="0" kern="1200">
                <a:solidFill>
                  <a:srgbClr val="02405A"/>
                </a:solidFill>
                <a:latin typeface="Poppins Light"/>
                <a:ea typeface="Poppins Light"/>
                <a:cs typeface="Poppins Light"/>
              </a:defRPr>
            </a:lvl1pPr>
            <a:lvl2pPr marL="6858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6pPr>
            <a:lvl7pPr marL="29718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charset="0"/>
                <a:ea typeface="Poppins Light" charset="0"/>
                <a:cs typeface="Poppins Light" charset="0"/>
              </a:defRPr>
            </a:lvl7pPr>
            <a:lvl8pPr marL="34290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a:ea typeface="Poppins Light"/>
                <a:cs typeface="Poppins Light"/>
              </a:defRPr>
            </a:lvl8pPr>
            <a:lvl9pPr marL="3886200" indent="-228600" algn="l" defTabSz="914400" rtl="0" eaLnBrk="1" latinLnBrk="0" hangingPunct="1">
              <a:lnSpc>
                <a:spcPct val="90000"/>
              </a:lnSpc>
              <a:spcBef>
                <a:spcPts val="500"/>
              </a:spcBef>
              <a:buFont typeface="Arial" panose="020B0604020202020204" pitchFamily="34" charset="0"/>
              <a:buChar char="•"/>
              <a:defRPr lang="nb-NO" sz="2500" b="0" i="0" kern="1200" dirty="0" smtClean="0">
                <a:solidFill>
                  <a:srgbClr val="02405A"/>
                </a:solidFill>
                <a:latin typeface="Poppins Light"/>
                <a:ea typeface="Poppins Light"/>
                <a:cs typeface="Poppins Light"/>
              </a:defRPr>
            </a:lvl9pPr>
          </a:lstStyle>
          <a:p>
            <a:pPr>
              <a:lnSpc>
                <a:spcPct val="100000"/>
              </a:lnSpc>
            </a:pPr>
            <a:r>
              <a:rPr lang="en-US" dirty="0">
                <a:solidFill>
                  <a:schemeClr val="bg1"/>
                </a:solidFill>
              </a:rPr>
              <a:t>Aker </a:t>
            </a:r>
            <a:r>
              <a:rPr lang="en-US" dirty="0" err="1">
                <a:solidFill>
                  <a:schemeClr val="bg1"/>
                </a:solidFill>
              </a:rPr>
              <a:t>Brygge</a:t>
            </a:r>
            <a:endParaRPr lang="en-US" dirty="0">
              <a:solidFill>
                <a:schemeClr val="bg1"/>
              </a:solidFill>
            </a:endParaRPr>
          </a:p>
          <a:p>
            <a:pPr>
              <a:lnSpc>
                <a:spcPct val="100000"/>
              </a:lnSpc>
            </a:pPr>
            <a:r>
              <a:rPr lang="en-US" dirty="0">
                <a:solidFill>
                  <a:schemeClr val="bg1"/>
                </a:solidFill>
              </a:rPr>
              <a:t>Norwegian Property</a:t>
            </a:r>
          </a:p>
          <a:p>
            <a:pPr>
              <a:lnSpc>
                <a:spcPct val="100000"/>
              </a:lnSpc>
            </a:pPr>
            <a:r>
              <a:rPr lang="en-US" dirty="0">
                <a:solidFill>
                  <a:schemeClr val="bg1"/>
                </a:solidFill>
              </a:rPr>
              <a:t>Oslo municipality</a:t>
            </a:r>
          </a:p>
          <a:p>
            <a:endParaRPr lang="en-US" dirty="0"/>
          </a:p>
        </p:txBody>
      </p:sp>
      <p:pic>
        <p:nvPicPr>
          <p:cNvPr id="8" name="Picture 7">
            <a:extLst>
              <a:ext uri="{FF2B5EF4-FFF2-40B4-BE49-F238E27FC236}">
                <a16:creationId xmlns:a16="http://schemas.microsoft.com/office/drawing/2014/main" id="{67BFEB0E-DEDC-496E-80E2-FB6F414210DE}"/>
              </a:ext>
            </a:extLst>
          </p:cNvPr>
          <p:cNvPicPr>
            <a:picLocks noChangeAspect="1"/>
          </p:cNvPicPr>
          <p:nvPr/>
        </p:nvPicPr>
        <p:blipFill>
          <a:blip r:embed="rId2"/>
          <a:stretch>
            <a:fillRect/>
          </a:stretch>
        </p:blipFill>
        <p:spPr>
          <a:xfrm rot="10800000" flipV="1">
            <a:off x="1817330" y="673026"/>
            <a:ext cx="2434834" cy="2434838"/>
          </a:xfrm>
          <a:prstGeom prst="rect">
            <a:avLst/>
          </a:prstGeom>
        </p:spPr>
      </p:pic>
      <p:pic>
        <p:nvPicPr>
          <p:cNvPr id="10" name="Picture 9">
            <a:extLst>
              <a:ext uri="{FF2B5EF4-FFF2-40B4-BE49-F238E27FC236}">
                <a16:creationId xmlns:a16="http://schemas.microsoft.com/office/drawing/2014/main" id="{1FB83E0C-00B5-4E59-A5CC-80D3A654BB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4376" y="1096843"/>
            <a:ext cx="1268775" cy="1273004"/>
          </a:xfrm>
          <a:prstGeom prst="rect">
            <a:avLst/>
          </a:prstGeom>
        </p:spPr>
      </p:pic>
      <p:pic>
        <p:nvPicPr>
          <p:cNvPr id="12" name="Picture 11">
            <a:extLst>
              <a:ext uri="{FF2B5EF4-FFF2-40B4-BE49-F238E27FC236}">
                <a16:creationId xmlns:a16="http://schemas.microsoft.com/office/drawing/2014/main" id="{FA1F623E-0F3A-4D43-A2D1-243DEA7CCB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80467" y="1285979"/>
            <a:ext cx="1980375" cy="951028"/>
          </a:xfrm>
          <a:prstGeom prst="rect">
            <a:avLst/>
          </a:prstGeom>
        </p:spPr>
      </p:pic>
      <p:pic>
        <p:nvPicPr>
          <p:cNvPr id="16" name="Picture 15">
            <a:extLst>
              <a:ext uri="{FF2B5EF4-FFF2-40B4-BE49-F238E27FC236}">
                <a16:creationId xmlns:a16="http://schemas.microsoft.com/office/drawing/2014/main" id="{39682FF2-4830-4C7E-9305-D4E7BCA4F5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4376" y="250508"/>
            <a:ext cx="5334011" cy="826010"/>
          </a:xfrm>
          <a:prstGeom prst="rect">
            <a:avLst/>
          </a:prstGeom>
        </p:spPr>
      </p:pic>
      <p:pic>
        <p:nvPicPr>
          <p:cNvPr id="11" name="Picture 10">
            <a:extLst>
              <a:ext uri="{FF2B5EF4-FFF2-40B4-BE49-F238E27FC236}">
                <a16:creationId xmlns:a16="http://schemas.microsoft.com/office/drawing/2014/main" id="{364DE3F5-7ABD-4BBF-910A-DEE4FC9564A9}"/>
              </a:ext>
            </a:extLst>
          </p:cNvPr>
          <p:cNvPicPr>
            <a:picLocks noChangeAspect="1"/>
          </p:cNvPicPr>
          <p:nvPr/>
        </p:nvPicPr>
        <p:blipFill>
          <a:blip r:embed="rId6"/>
          <a:stretch>
            <a:fillRect/>
          </a:stretch>
        </p:blipFill>
        <p:spPr>
          <a:xfrm>
            <a:off x="434622" y="372433"/>
            <a:ext cx="1801724" cy="588318"/>
          </a:xfrm>
          <a:prstGeom prst="rect">
            <a:avLst/>
          </a:prstGeom>
        </p:spPr>
      </p:pic>
    </p:spTree>
    <p:extLst>
      <p:ext uri="{BB962C8B-B14F-4D97-AF65-F5344CB8AC3E}">
        <p14:creationId xmlns:p14="http://schemas.microsoft.com/office/powerpoint/2010/main" val="41790346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47F51-F9C6-4F60-B97E-E119DA16AB5C}"/>
              </a:ext>
            </a:extLst>
          </p:cNvPr>
          <p:cNvSpPr>
            <a:spLocks noGrp="1"/>
          </p:cNvSpPr>
          <p:nvPr>
            <p:ph type="title"/>
          </p:nvPr>
        </p:nvSpPr>
        <p:spPr/>
        <p:txBody>
          <a:bodyPr/>
          <a:lstStyle/>
          <a:p>
            <a:r>
              <a:rPr lang="en-US" dirty="0"/>
              <a:t>Problem Statements</a:t>
            </a:r>
          </a:p>
        </p:txBody>
      </p:sp>
      <p:sp>
        <p:nvSpPr>
          <p:cNvPr id="9" name="Text Placeholder 8">
            <a:extLst>
              <a:ext uri="{FF2B5EF4-FFF2-40B4-BE49-F238E27FC236}">
                <a16:creationId xmlns:a16="http://schemas.microsoft.com/office/drawing/2014/main" id="{8FB0C762-5DE6-49EF-883B-D9094E798166}"/>
              </a:ext>
            </a:extLst>
          </p:cNvPr>
          <p:cNvSpPr>
            <a:spLocks noGrp="1"/>
          </p:cNvSpPr>
          <p:nvPr>
            <p:ph type="body" sz="quarter" idx="10"/>
          </p:nvPr>
        </p:nvSpPr>
        <p:spPr/>
        <p:txBody>
          <a:bodyPr/>
          <a:lstStyle/>
          <a:p>
            <a:endParaRPr lang="en-US"/>
          </a:p>
        </p:txBody>
      </p:sp>
      <p:sp>
        <p:nvSpPr>
          <p:cNvPr id="4" name="Text Placeholder 3">
            <a:extLst>
              <a:ext uri="{FF2B5EF4-FFF2-40B4-BE49-F238E27FC236}">
                <a16:creationId xmlns:a16="http://schemas.microsoft.com/office/drawing/2014/main" id="{6A554ED6-6D72-487A-9DC0-C9A061E3CBAA}"/>
              </a:ext>
            </a:extLst>
          </p:cNvPr>
          <p:cNvSpPr>
            <a:spLocks noGrp="1"/>
          </p:cNvSpPr>
          <p:nvPr>
            <p:ph type="body" sz="quarter" idx="11"/>
          </p:nvPr>
        </p:nvSpPr>
        <p:spPr/>
        <p:txBody>
          <a:bodyPr/>
          <a:lstStyle/>
          <a:p>
            <a:r>
              <a:rPr lang="en-US" dirty="0"/>
              <a:t>What are we solving</a:t>
            </a:r>
          </a:p>
        </p:txBody>
      </p:sp>
      <p:graphicFrame>
        <p:nvGraphicFramePr>
          <p:cNvPr id="5" name="Diagram 4">
            <a:extLst>
              <a:ext uri="{FF2B5EF4-FFF2-40B4-BE49-F238E27FC236}">
                <a16:creationId xmlns:a16="http://schemas.microsoft.com/office/drawing/2014/main" id="{B3CFD02F-E4FE-4C8F-A875-1A9F3ABCE0AC}"/>
              </a:ext>
            </a:extLst>
          </p:cNvPr>
          <p:cNvGraphicFramePr/>
          <p:nvPr/>
        </p:nvGraphicFramePr>
        <p:xfrm>
          <a:off x="1071880" y="1965960"/>
          <a:ext cx="9961880" cy="42713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481D6347-95FC-4326-A3A1-8657D74008EF}"/>
              </a:ext>
            </a:extLst>
          </p:cNvPr>
          <p:cNvPicPr>
            <a:picLocks noChangeAspect="1"/>
          </p:cNvPicPr>
          <p:nvPr/>
        </p:nvPicPr>
        <p:blipFill>
          <a:blip r:embed="rId8"/>
          <a:stretch>
            <a:fillRect/>
          </a:stretch>
        </p:blipFill>
        <p:spPr>
          <a:xfrm>
            <a:off x="9403620" y="712325"/>
            <a:ext cx="1801724" cy="588318"/>
          </a:xfrm>
          <a:prstGeom prst="rect">
            <a:avLst/>
          </a:prstGeom>
        </p:spPr>
      </p:pic>
    </p:spTree>
    <p:extLst>
      <p:ext uri="{BB962C8B-B14F-4D97-AF65-F5344CB8AC3E}">
        <p14:creationId xmlns:p14="http://schemas.microsoft.com/office/powerpoint/2010/main" val="372461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44DA0D3C-00EE-4425-A38F-03070636C8C4}"/>
                                            </p:graphicEl>
                                          </p:spTgt>
                                        </p:tgtEl>
                                        <p:attrNameLst>
                                          <p:attrName>style.visibility</p:attrName>
                                        </p:attrNameLst>
                                      </p:cBhvr>
                                      <p:to>
                                        <p:strVal val="visible"/>
                                      </p:to>
                                    </p:set>
                                    <p:animEffect transition="in" filter="fade">
                                      <p:cBhvr>
                                        <p:cTn id="7" dur="500"/>
                                        <p:tgtEl>
                                          <p:spTgt spid="5">
                                            <p:graphicEl>
                                              <a:dgm id="{44DA0D3C-00EE-4425-A38F-03070636C8C4}"/>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897F3D28-F5C5-4368-8DBD-67A259CF330C}"/>
                                            </p:graphicEl>
                                          </p:spTgt>
                                        </p:tgtEl>
                                        <p:attrNameLst>
                                          <p:attrName>style.visibility</p:attrName>
                                        </p:attrNameLst>
                                      </p:cBhvr>
                                      <p:to>
                                        <p:strVal val="visible"/>
                                      </p:to>
                                    </p:set>
                                    <p:animEffect transition="in" filter="fade">
                                      <p:cBhvr>
                                        <p:cTn id="12" dur="500"/>
                                        <p:tgtEl>
                                          <p:spTgt spid="5">
                                            <p:graphicEl>
                                              <a:dgm id="{897F3D28-F5C5-4368-8DBD-67A259CF330C}"/>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graphicEl>
                                              <a:dgm id="{03FAD826-9C48-4537-B47A-F6AE96675CF1}"/>
                                            </p:graphicEl>
                                          </p:spTgt>
                                        </p:tgtEl>
                                        <p:attrNameLst>
                                          <p:attrName>style.visibility</p:attrName>
                                        </p:attrNameLst>
                                      </p:cBhvr>
                                      <p:to>
                                        <p:strVal val="visible"/>
                                      </p:to>
                                    </p:set>
                                    <p:animEffect transition="in" filter="fade">
                                      <p:cBhvr>
                                        <p:cTn id="17" dur="500"/>
                                        <p:tgtEl>
                                          <p:spTgt spid="5">
                                            <p:graphicEl>
                                              <a:dgm id="{03FAD826-9C48-4537-B47A-F6AE96675CF1}"/>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graphicEl>
                                              <a:dgm id="{251227BE-D144-4550-876F-319B060BDA68}"/>
                                            </p:graphicEl>
                                          </p:spTgt>
                                        </p:tgtEl>
                                        <p:attrNameLst>
                                          <p:attrName>style.visibility</p:attrName>
                                        </p:attrNameLst>
                                      </p:cBhvr>
                                      <p:to>
                                        <p:strVal val="visible"/>
                                      </p:to>
                                    </p:set>
                                    <p:animEffect transition="in" filter="fade">
                                      <p:cBhvr>
                                        <p:cTn id="22" dur="500"/>
                                        <p:tgtEl>
                                          <p:spTgt spid="5">
                                            <p:graphicEl>
                                              <a:dgm id="{251227BE-D144-4550-876F-319B060BDA68}"/>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graphicEl>
                                              <a:dgm id="{D4FE2C42-BFBB-45C1-8487-3BC8FE577285}"/>
                                            </p:graphicEl>
                                          </p:spTgt>
                                        </p:tgtEl>
                                        <p:attrNameLst>
                                          <p:attrName>style.visibility</p:attrName>
                                        </p:attrNameLst>
                                      </p:cBhvr>
                                      <p:to>
                                        <p:strVal val="visible"/>
                                      </p:to>
                                    </p:set>
                                    <p:animEffect transition="in" filter="fade">
                                      <p:cBhvr>
                                        <p:cTn id="27" dur="500"/>
                                        <p:tgtEl>
                                          <p:spTgt spid="5">
                                            <p:graphicEl>
                                              <a:dgm id="{D4FE2C42-BFBB-45C1-8487-3BC8FE577285}"/>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graphicEl>
                                              <a:dgm id="{A52856D1-C3DF-4ACC-BF5D-9E910B0B8438}"/>
                                            </p:graphicEl>
                                          </p:spTgt>
                                        </p:tgtEl>
                                        <p:attrNameLst>
                                          <p:attrName>style.visibility</p:attrName>
                                        </p:attrNameLst>
                                      </p:cBhvr>
                                      <p:to>
                                        <p:strVal val="visible"/>
                                      </p:to>
                                    </p:set>
                                    <p:animEffect transition="in" filter="fade">
                                      <p:cBhvr>
                                        <p:cTn id="32" dur="500"/>
                                        <p:tgtEl>
                                          <p:spTgt spid="5">
                                            <p:graphicEl>
                                              <a:dgm id="{A52856D1-C3DF-4ACC-BF5D-9E910B0B843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9A5B8300-481D-4D09-8CFD-B475C4DFE021}"/>
              </a:ext>
            </a:extLst>
          </p:cNvPr>
          <p:cNvPicPr>
            <a:picLocks noChangeAspect="1"/>
          </p:cNvPicPr>
          <p:nvPr/>
        </p:nvPicPr>
        <p:blipFill rotWithShape="1">
          <a:blip r:embed="rId2"/>
          <a:srcRect b="11650"/>
          <a:stretch/>
        </p:blipFill>
        <p:spPr>
          <a:xfrm>
            <a:off x="1851957" y="1655275"/>
            <a:ext cx="1281108" cy="2035881"/>
          </a:xfrm>
          <a:prstGeom prst="rect">
            <a:avLst/>
          </a:prstGeom>
        </p:spPr>
      </p:pic>
      <p:sp>
        <p:nvSpPr>
          <p:cNvPr id="5" name="TextBox 4">
            <a:extLst>
              <a:ext uri="{FF2B5EF4-FFF2-40B4-BE49-F238E27FC236}">
                <a16:creationId xmlns:a16="http://schemas.microsoft.com/office/drawing/2014/main" id="{1C806AEB-F7B1-4205-A72E-3909715DD209}"/>
              </a:ext>
            </a:extLst>
          </p:cNvPr>
          <p:cNvSpPr txBox="1"/>
          <p:nvPr/>
        </p:nvSpPr>
        <p:spPr>
          <a:xfrm>
            <a:off x="6746628" y="1783959"/>
            <a:ext cx="4645250" cy="288911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800" kern="1200">
                <a:solidFill>
                  <a:schemeClr val="bg1"/>
                </a:solidFill>
                <a:latin typeface="+mj-lt"/>
                <a:ea typeface="+mj-ea"/>
                <a:cs typeface="+mj-cs"/>
              </a:rPr>
              <a:t>An interactive product which enhances sense of community for the locals and visitors via modern connections. </a:t>
            </a:r>
          </a:p>
          <a:p>
            <a:pPr>
              <a:lnSpc>
                <a:spcPct val="90000"/>
              </a:lnSpc>
              <a:spcBef>
                <a:spcPct val="0"/>
              </a:spcBef>
              <a:spcAft>
                <a:spcPts val="600"/>
              </a:spcAft>
            </a:pPr>
            <a:endParaRPr lang="en-US" sz="3800" kern="1200">
              <a:solidFill>
                <a:schemeClr val="bg1"/>
              </a:solidFill>
              <a:latin typeface="+mj-lt"/>
              <a:ea typeface="+mj-ea"/>
              <a:cs typeface="+mj-cs"/>
            </a:endParaRPr>
          </a:p>
        </p:txBody>
      </p:sp>
      <p:pic>
        <p:nvPicPr>
          <p:cNvPr id="7" name="Picture 6">
            <a:extLst>
              <a:ext uri="{FF2B5EF4-FFF2-40B4-BE49-F238E27FC236}">
                <a16:creationId xmlns:a16="http://schemas.microsoft.com/office/drawing/2014/main" id="{6F40E157-285D-4745-918E-42295A215941}"/>
              </a:ext>
            </a:extLst>
          </p:cNvPr>
          <p:cNvPicPr>
            <a:picLocks noChangeAspect="1"/>
          </p:cNvPicPr>
          <p:nvPr/>
        </p:nvPicPr>
        <p:blipFill>
          <a:blip r:embed="rId3"/>
          <a:stretch>
            <a:fillRect/>
          </a:stretch>
        </p:blipFill>
        <p:spPr>
          <a:xfrm>
            <a:off x="1591649" y="4316943"/>
            <a:ext cx="1801724" cy="588318"/>
          </a:xfrm>
          <a:prstGeom prst="rect">
            <a:avLst/>
          </a:prstGeom>
        </p:spPr>
      </p:pic>
    </p:spTree>
    <p:extLst>
      <p:ext uri="{BB962C8B-B14F-4D97-AF65-F5344CB8AC3E}">
        <p14:creationId xmlns:p14="http://schemas.microsoft.com/office/powerpoint/2010/main" val="19605065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E20C9-619C-4BBA-B5FC-2D047D834834}"/>
              </a:ext>
            </a:extLst>
          </p:cNvPr>
          <p:cNvSpPr>
            <a:spLocks noGrp="1"/>
          </p:cNvSpPr>
          <p:nvPr>
            <p:ph type="title"/>
          </p:nvPr>
        </p:nvSpPr>
        <p:spPr>
          <a:xfrm>
            <a:off x="657224" y="499533"/>
            <a:ext cx="10772775" cy="1658198"/>
          </a:xfrm>
        </p:spPr>
        <p:txBody>
          <a:bodyPr/>
          <a:lstStyle/>
          <a:p>
            <a:r>
              <a:rPr lang="en-AU" dirty="0"/>
              <a:t>Functionality</a:t>
            </a:r>
            <a:endParaRPr lang="en-US" dirty="0"/>
          </a:p>
        </p:txBody>
      </p:sp>
      <p:sp>
        <p:nvSpPr>
          <p:cNvPr id="3" name="Content Placeholder 2">
            <a:extLst>
              <a:ext uri="{FF2B5EF4-FFF2-40B4-BE49-F238E27FC236}">
                <a16:creationId xmlns:a16="http://schemas.microsoft.com/office/drawing/2014/main" id="{B8F665AC-6EFB-403A-BD1C-C8CED4E47A40}"/>
              </a:ext>
            </a:extLst>
          </p:cNvPr>
          <p:cNvSpPr>
            <a:spLocks noGrp="1"/>
          </p:cNvSpPr>
          <p:nvPr>
            <p:ph idx="1"/>
          </p:nvPr>
        </p:nvSpPr>
        <p:spPr>
          <a:xfrm>
            <a:off x="676656" y="2011680"/>
            <a:ext cx="10753725" cy="3766185"/>
          </a:xfrm>
        </p:spPr>
        <p:txBody>
          <a:bodyPr/>
          <a:lstStyle/>
          <a:p>
            <a:pPr lvl="1"/>
            <a:endParaRPr lang="en-US" dirty="0"/>
          </a:p>
        </p:txBody>
      </p:sp>
      <p:pic>
        <p:nvPicPr>
          <p:cNvPr id="7" name="Picture 6" descr="A screenshot of a cell phone&#10;&#10;Description generated with high confidence">
            <a:extLst>
              <a:ext uri="{FF2B5EF4-FFF2-40B4-BE49-F238E27FC236}">
                <a16:creationId xmlns:a16="http://schemas.microsoft.com/office/drawing/2014/main" id="{A0001C9A-6352-47EF-877C-F0A7DAD1B8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896" y="1700207"/>
            <a:ext cx="5852172" cy="4389129"/>
          </a:xfrm>
          <a:prstGeom prst="rect">
            <a:avLst/>
          </a:prstGeom>
        </p:spPr>
      </p:pic>
      <p:pic>
        <p:nvPicPr>
          <p:cNvPr id="9" name="Picture 8" descr="A bunch of items that are on display&#10;&#10;Description generated with high confidence">
            <a:extLst>
              <a:ext uri="{FF2B5EF4-FFF2-40B4-BE49-F238E27FC236}">
                <a16:creationId xmlns:a16="http://schemas.microsoft.com/office/drawing/2014/main" id="{BC25E830-7FB5-4A4F-856B-FDD14ACC7F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2041" y="2305367"/>
            <a:ext cx="4314434" cy="3237865"/>
          </a:xfrm>
          <a:prstGeom prst="rect">
            <a:avLst/>
          </a:prstGeom>
        </p:spPr>
      </p:pic>
      <p:sp>
        <p:nvSpPr>
          <p:cNvPr id="6" name="TextBox 5">
            <a:extLst>
              <a:ext uri="{FF2B5EF4-FFF2-40B4-BE49-F238E27FC236}">
                <a16:creationId xmlns:a16="http://schemas.microsoft.com/office/drawing/2014/main" id="{508C6B67-673A-4C32-A59D-EF50B9EE0DDF}"/>
              </a:ext>
            </a:extLst>
          </p:cNvPr>
          <p:cNvSpPr txBox="1"/>
          <p:nvPr/>
        </p:nvSpPr>
        <p:spPr>
          <a:xfrm>
            <a:off x="3731948" y="1147756"/>
            <a:ext cx="5023473" cy="369332"/>
          </a:xfrm>
          <a:prstGeom prst="rect">
            <a:avLst/>
          </a:prstGeom>
          <a:noFill/>
        </p:spPr>
        <p:txBody>
          <a:bodyPr wrap="square" rtlCol="0">
            <a:spAutoFit/>
          </a:bodyPr>
          <a:lstStyle/>
          <a:p>
            <a:pPr algn="ctr"/>
            <a:r>
              <a:rPr lang="en-US" dirty="0"/>
              <a:t>Campaigns ending within a month from </a:t>
            </a:r>
            <a:r>
              <a:rPr lang="en-US" dirty="0" err="1"/>
              <a:t>june</a:t>
            </a:r>
            <a:r>
              <a:rPr lang="en-US" dirty="0"/>
              <a:t> 1st</a:t>
            </a:r>
          </a:p>
        </p:txBody>
      </p:sp>
      <p:cxnSp>
        <p:nvCxnSpPr>
          <p:cNvPr id="10" name="Straight Arrow Connector 9">
            <a:extLst>
              <a:ext uri="{FF2B5EF4-FFF2-40B4-BE49-F238E27FC236}">
                <a16:creationId xmlns:a16="http://schemas.microsoft.com/office/drawing/2014/main" id="{CDE27BCF-D5DD-4027-9D85-372A4B906A68}"/>
              </a:ext>
            </a:extLst>
          </p:cNvPr>
          <p:cNvCxnSpPr>
            <a:cxnSpLocks/>
          </p:cNvCxnSpPr>
          <p:nvPr/>
        </p:nvCxnSpPr>
        <p:spPr>
          <a:xfrm flipH="1" flipV="1">
            <a:off x="2103120" y="3581400"/>
            <a:ext cx="365760" cy="685800"/>
          </a:xfrm>
          <a:prstGeom prst="straightConnector1">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BF02160-4D8F-4F0A-9C1A-231639605EC6}"/>
              </a:ext>
            </a:extLst>
          </p:cNvPr>
          <p:cNvSpPr txBox="1"/>
          <p:nvPr/>
        </p:nvSpPr>
        <p:spPr>
          <a:xfrm>
            <a:off x="2362200" y="4312920"/>
            <a:ext cx="2621280" cy="369332"/>
          </a:xfrm>
          <a:prstGeom prst="rect">
            <a:avLst/>
          </a:prstGeom>
          <a:noFill/>
        </p:spPr>
        <p:txBody>
          <a:bodyPr wrap="square" rtlCol="0">
            <a:spAutoFit/>
          </a:bodyPr>
          <a:lstStyle/>
          <a:p>
            <a:r>
              <a:rPr lang="en-US" dirty="0"/>
              <a:t>Size: days left</a:t>
            </a:r>
          </a:p>
        </p:txBody>
      </p:sp>
      <p:sp>
        <p:nvSpPr>
          <p:cNvPr id="13" name="TextBox 12">
            <a:extLst>
              <a:ext uri="{FF2B5EF4-FFF2-40B4-BE49-F238E27FC236}">
                <a16:creationId xmlns:a16="http://schemas.microsoft.com/office/drawing/2014/main" id="{79A48CA2-9173-4146-B912-741CA5B0073C}"/>
              </a:ext>
            </a:extLst>
          </p:cNvPr>
          <p:cNvSpPr txBox="1"/>
          <p:nvPr/>
        </p:nvSpPr>
        <p:spPr>
          <a:xfrm>
            <a:off x="778245" y="1862217"/>
            <a:ext cx="5023473" cy="369332"/>
          </a:xfrm>
          <a:prstGeom prst="rect">
            <a:avLst/>
          </a:prstGeom>
          <a:noFill/>
        </p:spPr>
        <p:txBody>
          <a:bodyPr wrap="square" rtlCol="0">
            <a:spAutoFit/>
          </a:bodyPr>
          <a:lstStyle/>
          <a:p>
            <a:pPr algn="ctr"/>
            <a:r>
              <a:rPr lang="en-US" dirty="0"/>
              <a:t>WHERE</a:t>
            </a:r>
          </a:p>
        </p:txBody>
      </p:sp>
      <p:sp>
        <p:nvSpPr>
          <p:cNvPr id="14" name="TextBox 13">
            <a:extLst>
              <a:ext uri="{FF2B5EF4-FFF2-40B4-BE49-F238E27FC236}">
                <a16:creationId xmlns:a16="http://schemas.microsoft.com/office/drawing/2014/main" id="{2CBDD553-B980-4450-8F3E-DA16F8260AF0}"/>
              </a:ext>
            </a:extLst>
          </p:cNvPr>
          <p:cNvSpPr txBox="1"/>
          <p:nvPr/>
        </p:nvSpPr>
        <p:spPr>
          <a:xfrm>
            <a:off x="6216068" y="1868163"/>
            <a:ext cx="5023473" cy="369332"/>
          </a:xfrm>
          <a:prstGeom prst="rect">
            <a:avLst/>
          </a:prstGeom>
          <a:noFill/>
        </p:spPr>
        <p:txBody>
          <a:bodyPr wrap="square" rtlCol="0">
            <a:spAutoFit/>
          </a:bodyPr>
          <a:lstStyle/>
          <a:p>
            <a:pPr algn="ctr"/>
            <a:r>
              <a:rPr lang="en-US" dirty="0"/>
              <a:t>WHAT</a:t>
            </a:r>
          </a:p>
        </p:txBody>
      </p:sp>
      <p:pic>
        <p:nvPicPr>
          <p:cNvPr id="15" name="Picture 14">
            <a:extLst>
              <a:ext uri="{FF2B5EF4-FFF2-40B4-BE49-F238E27FC236}">
                <a16:creationId xmlns:a16="http://schemas.microsoft.com/office/drawing/2014/main" id="{AA447EE2-B65F-452E-8FC3-B5FFD5161EA7}"/>
              </a:ext>
            </a:extLst>
          </p:cNvPr>
          <p:cNvPicPr>
            <a:picLocks noChangeAspect="1"/>
          </p:cNvPicPr>
          <p:nvPr/>
        </p:nvPicPr>
        <p:blipFill>
          <a:blip r:embed="rId5"/>
          <a:stretch>
            <a:fillRect/>
          </a:stretch>
        </p:blipFill>
        <p:spPr>
          <a:xfrm>
            <a:off x="778245" y="5818037"/>
            <a:ext cx="1801724" cy="588318"/>
          </a:xfrm>
          <a:prstGeom prst="rect">
            <a:avLst/>
          </a:prstGeom>
        </p:spPr>
      </p:pic>
    </p:spTree>
    <p:extLst>
      <p:ext uri="{BB962C8B-B14F-4D97-AF65-F5344CB8AC3E}">
        <p14:creationId xmlns:p14="http://schemas.microsoft.com/office/powerpoint/2010/main" val="24817993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3"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m3d="http://schemas.microsoft.com/office/drawing/2017/model3d">
        <mc:Choice Requires="am3d">
          <p:graphicFrame>
            <p:nvGraphicFramePr>
              <p:cNvPr id="11" name="3D Model 10">
                <a:extLst>
                  <a:ext uri="{FF2B5EF4-FFF2-40B4-BE49-F238E27FC236}">
                    <a16:creationId xmlns:a16="http://schemas.microsoft.com/office/drawing/2014/main" id="{161C00C2-654B-4154-9201-39E217AA4D2B}"/>
                  </a:ext>
                </a:extLst>
              </p:cNvPr>
              <p:cNvGraphicFramePr>
                <a:graphicFrameLocks noChangeAspect="1"/>
              </p:cNvGraphicFramePr>
              <p:nvPr>
                <p:extLst/>
              </p:nvPr>
            </p:nvGraphicFramePr>
            <p:xfrm>
              <a:off x="266514" y="-345914"/>
              <a:ext cx="12108366" cy="7957782"/>
            </p:xfrm>
            <a:graphic>
              <a:graphicData uri="http://schemas.microsoft.com/office/drawing/2017/model3d">
                <am3d:model3d r:embed="rId3">
                  <am3d:spPr>
                    <a:xfrm>
                      <a:off x="0" y="0"/>
                      <a:ext cx="12108366" cy="7957782"/>
                    </a:xfrm>
                    <a:prstGeom prst="rect">
                      <a:avLst/>
                    </a:prstGeom>
                  </am3d:spPr>
                  <am3d:camera>
                    <am3d:pos x="0" y="0" z="58771259"/>
                    <am3d:up dx="0" dy="36000000" dz="0"/>
                    <am3d:lookAt x="0" y="0" z="0"/>
                    <am3d:perspective fov="2700000"/>
                  </am3d:camera>
                  <am3d:trans>
                    <am3d:meterPerModelUnit n="6846" d="1000000"/>
                    <am3d:preTrans dx="-6005645" dy="-2524152" dz="-1912750"/>
                    <am3d:scale>
                      <am3d:sx n="1000000" d="1000000"/>
                      <am3d:sy n="1000000" d="1000000"/>
                      <am3d:sz n="1000000" d="1000000"/>
                    </am3d:scale>
                    <am3d:rot ax="7229749" ay="-3179002" az="-7584720"/>
                    <am3d:postTrans dx="0" dy="0" dz="0"/>
                  </am3d:trans>
                  <am3d:raster rName="Office3DRenderer" rVer="16.0.8326">
                    <am3d:blip r:embed="rId4"/>
                  </am3d:raster>
                  <am3d:objViewport viewportSz="1476593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11" name="3D Model 10">
                <a:extLst>
                  <a:ext uri="{FF2B5EF4-FFF2-40B4-BE49-F238E27FC236}">
                    <a16:creationId xmlns:a16="http://schemas.microsoft.com/office/drawing/2014/main" id="{161C00C2-654B-4154-9201-39E217AA4D2B}"/>
                  </a:ext>
                </a:extLst>
              </p:cNvPr>
              <p:cNvPicPr>
                <a:picLocks noGrp="1" noRot="1" noChangeAspect="1" noMove="1" noResize="1" noEditPoints="1" noAdjustHandles="1" noChangeArrowheads="1" noChangeShapeType="1" noCrop="1"/>
              </p:cNvPicPr>
              <p:nvPr/>
            </p:nvPicPr>
            <p:blipFill>
              <a:blip r:embed="rId5"/>
              <a:stretch>
                <a:fillRect/>
              </a:stretch>
            </p:blipFill>
            <p:spPr>
              <a:xfrm>
                <a:off x="266514" y="-345914"/>
                <a:ext cx="12108366" cy="7957782"/>
              </a:xfrm>
              <a:prstGeom prst="rect">
                <a:avLst/>
              </a:prstGeom>
            </p:spPr>
          </p:pic>
        </mc:Fallback>
      </mc:AlternateContent>
      <p:sp>
        <p:nvSpPr>
          <p:cNvPr id="6" name="TextBox 5">
            <a:extLst>
              <a:ext uri="{FF2B5EF4-FFF2-40B4-BE49-F238E27FC236}">
                <a16:creationId xmlns:a16="http://schemas.microsoft.com/office/drawing/2014/main" id="{7F589AD7-82A4-4E54-9EE0-B18002F36E76}"/>
              </a:ext>
            </a:extLst>
          </p:cNvPr>
          <p:cNvSpPr txBox="1"/>
          <p:nvPr/>
        </p:nvSpPr>
        <p:spPr>
          <a:xfrm>
            <a:off x="522514" y="463138"/>
            <a:ext cx="2458192" cy="584775"/>
          </a:xfrm>
          <a:prstGeom prst="rect">
            <a:avLst/>
          </a:prstGeom>
          <a:noFill/>
        </p:spPr>
        <p:txBody>
          <a:bodyPr wrap="square" rtlCol="0">
            <a:spAutoFit/>
          </a:bodyPr>
          <a:lstStyle/>
          <a:p>
            <a:r>
              <a:rPr lang="en-US" sz="3200" dirty="0">
                <a:latin typeface="+mj-lt"/>
              </a:rPr>
              <a:t>The Product</a:t>
            </a:r>
          </a:p>
        </p:txBody>
      </p:sp>
      <p:pic>
        <p:nvPicPr>
          <p:cNvPr id="5" name="Picture 4">
            <a:extLst>
              <a:ext uri="{FF2B5EF4-FFF2-40B4-BE49-F238E27FC236}">
                <a16:creationId xmlns:a16="http://schemas.microsoft.com/office/drawing/2014/main" id="{512D4F7C-18AF-42B4-B61F-FF8DCAF84C22}"/>
              </a:ext>
            </a:extLst>
          </p:cNvPr>
          <p:cNvPicPr>
            <a:picLocks noChangeAspect="1"/>
          </p:cNvPicPr>
          <p:nvPr/>
        </p:nvPicPr>
        <p:blipFill>
          <a:blip r:embed="rId6"/>
          <a:stretch>
            <a:fillRect/>
          </a:stretch>
        </p:blipFill>
        <p:spPr>
          <a:xfrm>
            <a:off x="778245" y="5818037"/>
            <a:ext cx="1801724" cy="588318"/>
          </a:xfrm>
          <a:prstGeom prst="rect">
            <a:avLst/>
          </a:prstGeom>
        </p:spPr>
      </p:pic>
    </p:spTree>
    <p:extLst>
      <p:ext uri="{BB962C8B-B14F-4D97-AF65-F5344CB8AC3E}">
        <p14:creationId xmlns:p14="http://schemas.microsoft.com/office/powerpoint/2010/main" val="41483335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4000">
        <p159:morph option="byObject"/>
      </p:transition>
    </mc:Choice>
    <mc:Fallback>
      <p:transition spd="slow">
        <p:fade/>
      </p:transition>
    </mc:Fallback>
  </mc:AlternateContent>
  <p:timing>
    <p:tnLst>
      <p:par>
        <p:cTn id="1" dur="indefinite" restart="never" nodeType="tmRoot">
          <p:childTnLst>
            <p:par>
              <p:cTn id="2"/>
            </p:par>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honeAR">
            <a:hlinkClick r:id="" action="ppaction://media"/>
            <a:extLst>
              <a:ext uri="{FF2B5EF4-FFF2-40B4-BE49-F238E27FC236}">
                <a16:creationId xmlns:a16="http://schemas.microsoft.com/office/drawing/2014/main" id="{708B334E-C532-4219-8C4A-BBEE92419B0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068322" y="104862"/>
            <a:ext cx="3857625" cy="6858000"/>
          </a:xfrm>
          <a:prstGeom prst="rect">
            <a:avLst/>
          </a:prstGeom>
        </p:spPr>
      </p:pic>
      <p:pic>
        <p:nvPicPr>
          <p:cNvPr id="3" name="Picture 2" descr="A screen shot of a computer&#10;&#10;Description generated with high confidence">
            <a:extLst>
              <a:ext uri="{FF2B5EF4-FFF2-40B4-BE49-F238E27FC236}">
                <a16:creationId xmlns:a16="http://schemas.microsoft.com/office/drawing/2014/main" id="{FF6F3CD3-0105-497B-9FB1-D9012A8C326D}"/>
              </a:ext>
            </a:extLst>
          </p:cNvPr>
          <p:cNvPicPr>
            <a:picLocks noChangeAspect="1"/>
          </p:cNvPicPr>
          <p:nvPr/>
        </p:nvPicPr>
        <p:blipFill rotWithShape="1">
          <a:blip r:embed="rId6">
            <a:extLst>
              <a:ext uri="{28A0092B-C50C-407E-A947-70E740481C1C}">
                <a14:useLocalDpi xmlns:a14="http://schemas.microsoft.com/office/drawing/2010/main" val="0"/>
              </a:ext>
            </a:extLst>
          </a:blip>
          <a:srcRect t="82446"/>
          <a:stretch/>
        </p:blipFill>
        <p:spPr>
          <a:xfrm>
            <a:off x="7068323" y="5654180"/>
            <a:ext cx="3857625" cy="1203820"/>
          </a:xfrm>
          <a:prstGeom prst="rect">
            <a:avLst/>
          </a:prstGeom>
        </p:spPr>
      </p:pic>
      <p:sp>
        <p:nvSpPr>
          <p:cNvPr id="4" name="TextBox 3">
            <a:extLst>
              <a:ext uri="{FF2B5EF4-FFF2-40B4-BE49-F238E27FC236}">
                <a16:creationId xmlns:a16="http://schemas.microsoft.com/office/drawing/2014/main" id="{E0AA25B9-E04E-4BB4-BF24-BF3B3BAA6C48}"/>
              </a:ext>
            </a:extLst>
          </p:cNvPr>
          <p:cNvSpPr txBox="1"/>
          <p:nvPr/>
        </p:nvSpPr>
        <p:spPr>
          <a:xfrm>
            <a:off x="8713111" y="5934782"/>
            <a:ext cx="589509" cy="204762"/>
          </a:xfrm>
          <a:prstGeom prst="rect">
            <a:avLst/>
          </a:prstGeom>
          <a:solidFill>
            <a:srgbClr val="222222"/>
          </a:solidFill>
        </p:spPr>
        <p:txBody>
          <a:bodyPr wrap="square" lIns="0" tIns="0" rIns="0" bIns="0" rtlCol="0">
            <a:spAutoFit/>
          </a:bodyPr>
          <a:lstStyle/>
          <a:p>
            <a:r>
              <a:rPr lang="en-AU" sz="1300" dirty="0">
                <a:solidFill>
                  <a:srgbClr val="F4708B"/>
                </a:solidFill>
                <a:latin typeface="Arial Narrow" panose="020B0606020202030204" pitchFamily="34" charset="0"/>
                <a:cs typeface="Arial" panose="020B0604020202020204" pitchFamily="34" charset="0"/>
              </a:rPr>
              <a:t>BRILLER</a:t>
            </a:r>
            <a:endParaRPr lang="en-US" sz="1300" dirty="0">
              <a:solidFill>
                <a:srgbClr val="F4708B"/>
              </a:solidFill>
              <a:latin typeface="Arial Narrow" panose="020B0606020202030204" pitchFamily="34" charset="0"/>
              <a:cs typeface="Arial" panose="020B0604020202020204" pitchFamily="34" charset="0"/>
            </a:endParaRPr>
          </a:p>
        </p:txBody>
      </p:sp>
      <p:pic>
        <p:nvPicPr>
          <p:cNvPr id="9" name="Picture 8" descr="A screen shot of a computer&#10;&#10;Description generated with high confidence">
            <a:extLst>
              <a:ext uri="{FF2B5EF4-FFF2-40B4-BE49-F238E27FC236}">
                <a16:creationId xmlns:a16="http://schemas.microsoft.com/office/drawing/2014/main" id="{D222D7B5-1FF1-4873-BD59-926E7AA19E5E}"/>
              </a:ext>
            </a:extLst>
          </p:cNvPr>
          <p:cNvPicPr>
            <a:picLocks noChangeAspect="1"/>
          </p:cNvPicPr>
          <p:nvPr/>
        </p:nvPicPr>
        <p:blipFill rotWithShape="1">
          <a:blip r:embed="rId6">
            <a:extLst>
              <a:ext uri="{28A0092B-C50C-407E-A947-70E740481C1C}">
                <a14:useLocalDpi xmlns:a14="http://schemas.microsoft.com/office/drawing/2010/main" val="0"/>
              </a:ext>
            </a:extLst>
          </a:blip>
          <a:srcRect b="96942"/>
          <a:stretch/>
        </p:blipFill>
        <p:spPr>
          <a:xfrm>
            <a:off x="7068323" y="0"/>
            <a:ext cx="3857625" cy="209724"/>
          </a:xfrm>
          <a:prstGeom prst="rect">
            <a:avLst/>
          </a:prstGeom>
        </p:spPr>
      </p:pic>
      <p:sp>
        <p:nvSpPr>
          <p:cNvPr id="10" name="TextBox 9">
            <a:extLst>
              <a:ext uri="{FF2B5EF4-FFF2-40B4-BE49-F238E27FC236}">
                <a16:creationId xmlns:a16="http://schemas.microsoft.com/office/drawing/2014/main" id="{E62A3477-FAC3-48E8-8EDA-D449B1507054}"/>
              </a:ext>
            </a:extLst>
          </p:cNvPr>
          <p:cNvSpPr txBox="1"/>
          <p:nvPr/>
        </p:nvSpPr>
        <p:spPr>
          <a:xfrm>
            <a:off x="7933246" y="6596390"/>
            <a:ext cx="649205" cy="261610"/>
          </a:xfrm>
          <a:prstGeom prst="rect">
            <a:avLst/>
          </a:prstGeom>
          <a:solidFill>
            <a:srgbClr val="222222"/>
          </a:solidFill>
        </p:spPr>
        <p:txBody>
          <a:bodyPr wrap="square" rtlCol="0">
            <a:spAutoFit/>
          </a:bodyPr>
          <a:lstStyle/>
          <a:p>
            <a:r>
              <a:rPr lang="en-AU" sz="1100" dirty="0" err="1">
                <a:solidFill>
                  <a:schemeClr val="bg1"/>
                </a:solidFill>
                <a:latin typeface="Arial Narrow" panose="020B0606020202030204" pitchFamily="34" charset="0"/>
                <a:cs typeface="Arial" panose="020B0604020202020204" pitchFamily="34" charset="0"/>
              </a:rPr>
              <a:t>Kart&amp;AR</a:t>
            </a:r>
            <a:endParaRPr lang="en-US" sz="1100" dirty="0">
              <a:solidFill>
                <a:schemeClr val="bg1"/>
              </a:solidFill>
              <a:latin typeface="Arial Narrow" panose="020B0606020202030204" pitchFamily="34" charset="0"/>
              <a:cs typeface="Arial" panose="020B0604020202020204" pitchFamily="34" charset="0"/>
            </a:endParaRPr>
          </a:p>
        </p:txBody>
      </p:sp>
      <mc:AlternateContent xmlns:mc="http://schemas.openxmlformats.org/markup-compatibility/2006">
        <mc:Choice xmlns:am3d="http://schemas.microsoft.com/office/drawing/2017/model3d" Requires="am3d">
          <p:graphicFrame>
            <p:nvGraphicFramePr>
              <p:cNvPr id="11" name="3D Model 10">
                <a:extLst>
                  <a:ext uri="{FF2B5EF4-FFF2-40B4-BE49-F238E27FC236}">
                    <a16:creationId xmlns:a16="http://schemas.microsoft.com/office/drawing/2014/main" id="{161C00C2-654B-4154-9201-39E217AA4D2B}"/>
                  </a:ext>
                </a:extLst>
              </p:cNvPr>
              <p:cNvGraphicFramePr>
                <a:graphicFrameLocks noChangeAspect="1"/>
              </p:cNvGraphicFramePr>
              <p:nvPr>
                <p:extLst>
                  <p:ext uri="{D42A27DB-BD31-4B8C-83A1-F6EECF244321}">
                    <p14:modId xmlns:p14="http://schemas.microsoft.com/office/powerpoint/2010/main" val="4005681856"/>
                  </p:ext>
                </p:extLst>
              </p:nvPr>
            </p:nvGraphicFramePr>
            <p:xfrm rot="5400000">
              <a:off x="825785" y="946524"/>
              <a:ext cx="5933169" cy="4459572"/>
            </p:xfrm>
            <a:graphic>
              <a:graphicData uri="http://schemas.microsoft.com/office/drawing/2017/model3d">
                <am3d:model3d r:embed="rId7">
                  <am3d:spPr>
                    <a:xfrm rot="5400000">
                      <a:off x="0" y="0"/>
                      <a:ext cx="5933169" cy="4459572"/>
                    </a:xfrm>
                    <a:prstGeom prst="rect">
                      <a:avLst/>
                    </a:prstGeom>
                  </am3d:spPr>
                  <am3d:camera>
                    <am3d:pos x="0" y="0" z="58771259"/>
                    <am3d:up dx="0" dy="36000000" dz="0"/>
                    <am3d:lookAt x="0" y="0" z="0"/>
                    <am3d:perspective fov="2700000"/>
                  </am3d:camera>
                  <am3d:trans>
                    <am3d:meterPerModelUnit n="6846" d="1000000"/>
                    <am3d:preTrans dx="-6005645" dy="-2524152" dz="-1912750"/>
                    <am3d:scale>
                      <am3d:sx n="1000000" d="1000000"/>
                      <am3d:sy n="1000000" d="1000000"/>
                      <am3d:sz n="1000000" d="1000000"/>
                    </am3d:scale>
                    <am3d:rot ax="5414682" ay="-205754" az="-5644262"/>
                    <am3d:postTrans dx="0" dy="0" dz="0"/>
                  </am3d:trans>
                  <am3d:raster rName="Office3DRenderer" rVer="16.0.8326">
                    <am3d:blip r:embed="rId8"/>
                  </am3d:raster>
                  <am3d:objViewport viewportSz="767046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3D Model 10">
                <a:extLst>
                  <a:ext uri="{FF2B5EF4-FFF2-40B4-BE49-F238E27FC236}">
                    <a16:creationId xmlns:a16="http://schemas.microsoft.com/office/drawing/2014/main" id="{161C00C2-654B-4154-9201-39E217AA4D2B}"/>
                  </a:ext>
                </a:extLst>
              </p:cNvPr>
              <p:cNvPicPr>
                <a:picLocks noGrp="1" noRot="1" noChangeAspect="1" noMove="1" noResize="1" noEditPoints="1" noAdjustHandles="1" noChangeArrowheads="1" noChangeShapeType="1" noCrop="1"/>
              </p:cNvPicPr>
              <p:nvPr/>
            </p:nvPicPr>
            <p:blipFill>
              <a:blip r:embed="rId8"/>
              <a:stretch>
                <a:fillRect/>
              </a:stretch>
            </p:blipFill>
            <p:spPr>
              <a:xfrm rot="5400000">
                <a:off x="825785" y="946524"/>
                <a:ext cx="5933169" cy="4459572"/>
              </a:xfrm>
              <a:prstGeom prst="rect">
                <a:avLst/>
              </a:prstGeom>
            </p:spPr>
          </p:pic>
        </mc:Fallback>
      </mc:AlternateContent>
      <p:sp>
        <p:nvSpPr>
          <p:cNvPr id="6" name="TextBox 5">
            <a:extLst>
              <a:ext uri="{FF2B5EF4-FFF2-40B4-BE49-F238E27FC236}">
                <a16:creationId xmlns:a16="http://schemas.microsoft.com/office/drawing/2014/main" id="{7F589AD7-82A4-4E54-9EE0-B18002F36E76}"/>
              </a:ext>
            </a:extLst>
          </p:cNvPr>
          <p:cNvSpPr txBox="1"/>
          <p:nvPr/>
        </p:nvSpPr>
        <p:spPr>
          <a:xfrm>
            <a:off x="522514" y="463138"/>
            <a:ext cx="2458192" cy="584775"/>
          </a:xfrm>
          <a:prstGeom prst="rect">
            <a:avLst/>
          </a:prstGeom>
          <a:noFill/>
        </p:spPr>
        <p:txBody>
          <a:bodyPr wrap="square" rtlCol="0">
            <a:spAutoFit/>
          </a:bodyPr>
          <a:lstStyle/>
          <a:p>
            <a:r>
              <a:rPr lang="en-US" sz="3200" dirty="0">
                <a:latin typeface="+mj-lt"/>
              </a:rPr>
              <a:t>The Product</a:t>
            </a:r>
          </a:p>
        </p:txBody>
      </p:sp>
      <p:pic>
        <p:nvPicPr>
          <p:cNvPr id="13" name="Picture 12">
            <a:extLst>
              <a:ext uri="{FF2B5EF4-FFF2-40B4-BE49-F238E27FC236}">
                <a16:creationId xmlns:a16="http://schemas.microsoft.com/office/drawing/2014/main" id="{A1E18D1B-0A26-419F-AABB-0E318E4FD804}"/>
              </a:ext>
            </a:extLst>
          </p:cNvPr>
          <p:cNvPicPr>
            <a:picLocks noChangeAspect="1"/>
          </p:cNvPicPr>
          <p:nvPr/>
        </p:nvPicPr>
        <p:blipFill>
          <a:blip r:embed="rId9"/>
          <a:stretch>
            <a:fillRect/>
          </a:stretch>
        </p:blipFill>
        <p:spPr>
          <a:xfrm>
            <a:off x="778245" y="5818037"/>
            <a:ext cx="1801724" cy="588318"/>
          </a:xfrm>
          <a:prstGeom prst="rect">
            <a:avLst/>
          </a:prstGeom>
        </p:spPr>
      </p:pic>
    </p:spTree>
    <p:extLst>
      <p:ext uri="{BB962C8B-B14F-4D97-AF65-F5344CB8AC3E}">
        <p14:creationId xmlns:p14="http://schemas.microsoft.com/office/powerpoint/2010/main" val="11140448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4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0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1210</TotalTime>
  <Words>577</Words>
  <Application>Microsoft Office PowerPoint</Application>
  <PresentationFormat>Widescreen</PresentationFormat>
  <Paragraphs>124</Paragraphs>
  <Slides>14</Slides>
  <Notes>5</Notes>
  <HiddenSlides>1</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Arial Narrow</vt:lpstr>
      <vt:lpstr>Calibri</vt:lpstr>
      <vt:lpstr>Calibri Light</vt:lpstr>
      <vt:lpstr>Poppins Light</vt:lpstr>
      <vt:lpstr>Wingdings</vt:lpstr>
      <vt:lpstr>Office Theme</vt:lpstr>
      <vt:lpstr>PowerPoint Presentation</vt:lpstr>
      <vt:lpstr>PowerPoint Presentation</vt:lpstr>
      <vt:lpstr>PowerPoint Presentation</vt:lpstr>
      <vt:lpstr>PowerPoint Presentation</vt:lpstr>
      <vt:lpstr>Problem Statements</vt:lpstr>
      <vt:lpstr>PowerPoint Presentation</vt:lpstr>
      <vt:lpstr>Functionality</vt:lpstr>
      <vt:lpstr>PowerPoint Presentation</vt:lpstr>
      <vt:lpstr>PowerPoint Presentation</vt:lpstr>
      <vt:lpstr>Prototype specifications</vt:lpstr>
      <vt:lpstr>PowerPoint Presentation</vt:lpstr>
      <vt:lpstr>Revenue Model</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Dualog</dc:creator>
  <cp:lastModifiedBy>Erwin Ried</cp:lastModifiedBy>
  <cp:revision>12</cp:revision>
  <dcterms:created xsi:type="dcterms:W3CDTF">2018-06-12T11:57:46Z</dcterms:created>
  <dcterms:modified xsi:type="dcterms:W3CDTF">2018-06-13T08:09:30Z</dcterms:modified>
</cp:coreProperties>
</file>

<file path=docProps/thumbnail.jpeg>
</file>